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30"/>
  </p:notesMasterIdLst>
  <p:sldIdLst>
    <p:sldId id="256" r:id="rId2"/>
    <p:sldId id="285" r:id="rId3"/>
    <p:sldId id="278" r:id="rId4"/>
    <p:sldId id="272" r:id="rId5"/>
    <p:sldId id="288" r:id="rId6"/>
    <p:sldId id="274" r:id="rId7"/>
    <p:sldId id="275" r:id="rId8"/>
    <p:sldId id="276" r:id="rId9"/>
    <p:sldId id="277" r:id="rId10"/>
    <p:sldId id="270" r:id="rId11"/>
    <p:sldId id="257" r:id="rId12"/>
    <p:sldId id="258" r:id="rId13"/>
    <p:sldId id="259" r:id="rId14"/>
    <p:sldId id="265" r:id="rId15"/>
    <p:sldId id="279" r:id="rId16"/>
    <p:sldId id="280" r:id="rId17"/>
    <p:sldId id="282" r:id="rId18"/>
    <p:sldId id="283" r:id="rId19"/>
    <p:sldId id="268" r:id="rId20"/>
    <p:sldId id="281" r:id="rId21"/>
    <p:sldId id="264" r:id="rId22"/>
    <p:sldId id="266" r:id="rId23"/>
    <p:sldId id="267" r:id="rId24"/>
    <p:sldId id="271" r:id="rId25"/>
    <p:sldId id="286" r:id="rId26"/>
    <p:sldId id="287" r:id="rId27"/>
    <p:sldId id="290" r:id="rId28"/>
    <p:sldId id="291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21A380-AE46-4AE1-A0A1-7CDC002E4A69}" type="datetimeFigureOut">
              <a:rPr lang="ru-RU" smtClean="0"/>
              <a:pPr/>
              <a:t>30.10.2017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3B45F5-469B-47A6-A158-F9955C801E4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E6DC5-3C5D-4BA5-B8C5-9AAAA251520F}" type="datetimeFigureOut">
              <a:rPr lang="ru-RU" smtClean="0"/>
              <a:pPr/>
              <a:t>30.10.2017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02FFA-E23D-4355-B0B2-0D9125D0775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E6DC5-3C5D-4BA5-B8C5-9AAAA251520F}" type="datetimeFigureOut">
              <a:rPr lang="ru-RU" smtClean="0"/>
              <a:pPr/>
              <a:t>30.10.2017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02FFA-E23D-4355-B0B2-0D9125D0775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E6DC5-3C5D-4BA5-B8C5-9AAAA251520F}" type="datetimeFigureOut">
              <a:rPr lang="ru-RU" smtClean="0"/>
              <a:pPr/>
              <a:t>30.10.2017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02FFA-E23D-4355-B0B2-0D9125D0775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E6DC5-3C5D-4BA5-B8C5-9AAAA251520F}" type="datetimeFigureOut">
              <a:rPr lang="ru-RU" smtClean="0"/>
              <a:pPr/>
              <a:t>30.10.2017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02FFA-E23D-4355-B0B2-0D9125D0775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E6DC5-3C5D-4BA5-B8C5-9AAAA251520F}" type="datetimeFigureOut">
              <a:rPr lang="ru-RU" smtClean="0"/>
              <a:pPr/>
              <a:t>30.10.2017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02FFA-E23D-4355-B0B2-0D9125D0775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E6DC5-3C5D-4BA5-B8C5-9AAAA251520F}" type="datetimeFigureOut">
              <a:rPr lang="ru-RU" smtClean="0"/>
              <a:pPr/>
              <a:t>30.10.2017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02FFA-E23D-4355-B0B2-0D9125D0775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E6DC5-3C5D-4BA5-B8C5-9AAAA251520F}" type="datetimeFigureOut">
              <a:rPr lang="ru-RU" smtClean="0"/>
              <a:pPr/>
              <a:t>30.10.2017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02FFA-E23D-4355-B0B2-0D9125D0775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E6DC5-3C5D-4BA5-B8C5-9AAAA251520F}" type="datetimeFigureOut">
              <a:rPr lang="ru-RU" smtClean="0"/>
              <a:pPr/>
              <a:t>30.10.2017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02FFA-E23D-4355-B0B2-0D9125D0775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E6DC5-3C5D-4BA5-B8C5-9AAAA251520F}" type="datetimeFigureOut">
              <a:rPr lang="ru-RU" smtClean="0"/>
              <a:pPr/>
              <a:t>30.10.2017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02FFA-E23D-4355-B0B2-0D9125D0775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E6DC5-3C5D-4BA5-B8C5-9AAAA251520F}" type="datetimeFigureOut">
              <a:rPr lang="ru-RU" smtClean="0"/>
              <a:pPr/>
              <a:t>30.10.2017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02FFA-E23D-4355-B0B2-0D9125D0775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E6DC5-3C5D-4BA5-B8C5-9AAAA251520F}" type="datetimeFigureOut">
              <a:rPr lang="ru-RU" smtClean="0"/>
              <a:pPr/>
              <a:t>30.10.2017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02FFA-E23D-4355-B0B2-0D9125D0775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E6DC5-3C5D-4BA5-B8C5-9AAAA251520F}" type="datetimeFigureOut">
              <a:rPr lang="ru-RU" smtClean="0"/>
              <a:pPr/>
              <a:t>30.10.2017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02FFA-E23D-4355-B0B2-0D9125D0775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yandex.ru/images/search?text=%D1%80%D0%B8%D1%81%D1%83%D0%BD%D0%BE%D0%BA%20%D0%BF%D0%BE%D0%BB%D0%B5%D0%B2%D1%8B%D1%85%20%D1%86%D0%B2%D0%B5%D1%82%D0%BE%D0%B2%20%D0%B2%20%D0%B1%D1%83%D0%BA%D0%B5%D1%82%D0%B5&amp;img_url=https%3A%2F%2Fwww.chitalnya.ru%2Fupload2%2F583%2F126250161323696368.jpg&amp;pos=3&amp;rpt=simage&amp;lr=10847" TargetMode="External"/><Relationship Id="rId13" Type="http://schemas.openxmlformats.org/officeDocument/2006/relationships/hyperlink" Target="https://yandex.ru/images/search?text=%D1%84%D0%BE%D1%82%D0%BE%20%D1%8D%D0%BA%D0%B7%D0%BE%D1%85%D0%BE%D1%80%D0%B4%D1%8B&amp;img_url=https%3A%2F%2Fmarir2.files.wordpress.com%2F2015%2F07%2Funtitled1.png&amp;pos=22&amp;rpt=simage&amp;lr=10847" TargetMode="External"/><Relationship Id="rId18" Type="http://schemas.openxmlformats.org/officeDocument/2006/relationships/hyperlink" Target="https://yandex.ru/images/search?text=%D1%80%D0%B8%D1%81%D1%83%D0%BD%D0%BE%D0%BA%20%D0%BA%D0%B0%D1%80%D0%B0%D0%BD%D0%B4%D0%B0%D1%88%D0%BE%D0%BC%20%D1%86%D0%B8%D0%BB%D0%B8%D0%BD%D0%B4%D1%80%D0%B0%20%D0%B8%20%D0%BA%D0%BE%D0%BD%D1%83%D1%81%D0%B0&amp;img_url=https%3A%2F%2Fmyslide.ru%2Fdocuments_2%2Ffe50e25bd7b8e0838d3bbe3f305dd322%2Fimg4.jpg&amp;pos=1&amp;rpt=simage&amp;lr=10847" TargetMode="External"/><Relationship Id="rId3" Type="http://schemas.openxmlformats.org/officeDocument/2006/relationships/hyperlink" Target="https://yandex.ru/images/search?text=%D0%BF%D0%BE%D1%80%D1%82%D1%80%D0%B5%D1%82%20%D0%B0%D0%B1%D1%83%20%D1%80%D0%B0%D0%B9%D1%85%D0%B0%D0%BD%20%D0%B0%D0%BB%D1%8C%20%D0%B1%D0%B8%D1%80%D1%83%D0%BD%D0%B8&amp;noreask=1&amp;img_url=https%3A%2F%2Fkamolot.uz%2Fwp-content%2Fuploads%2F2016%2F01%2FAbu-rayhon-Beruniy-obidalar.uz-2015.jpg&amp;pos=0&amp;rpt=simage&amp;lr=10847" TargetMode="External"/><Relationship Id="rId7" Type="http://schemas.openxmlformats.org/officeDocument/2006/relationships/hyperlink" Target="https://yandex.ru/images/search?text=%D1%80%D0%B8%D1%81%D1%83%D0%BD%D0%BE%D0%BA%20%D0%BF%D1%83%D1%88%D0%BA%D0%B8%D0%BD%D0%B0%20%D1%81%20%D0%BF%D0%B5%D1%80%D0%BE%D0%BC&amp;img_url=https%3A%2F%2Fartnow.ru%2Fimg%2F877000%2F877522s.jpg&amp;pos=16&amp;rpt=simage&amp;lr=10847" TargetMode="External"/><Relationship Id="rId12" Type="http://schemas.openxmlformats.org/officeDocument/2006/relationships/hyperlink" Target="https://yandex.ru/images/search?text=%D1%84%D0%BE%D1%82%D0%BE%20%D1%81%D0%B0%D0%B1%D0%B5%D0%BB%D1%8C%D0%BD%D0%B8%D0%BA%D0%B0&amp;img_url=https%3A%2F%2Flegkopolezno.ru%2Fwp-content%2Fuploads%2F2017%2F02%2F1358356812_sabelnik-bolotnyy.jpg&amp;pos=9&amp;rpt=simage&amp;lr=10847" TargetMode="External"/><Relationship Id="rId17" Type="http://schemas.openxmlformats.org/officeDocument/2006/relationships/hyperlink" Target="https://yandex.ru/images/search?text=%D0%BD%D0%B0%D1%80%D0%B8%D1%81%D0%BE%D0%B2%D0%B0%D1%82%D1%8C%20%D0%B4%D0%BE%D0%BC%20%D1%86%D0%B8%D1%84%D1%80%D0%B0%D0%BC%D0%B8&amp;img_url=https%3A%2F%2Fds04.infourok.ru%2Fuploads%2Fex%2F061a%2F0004e819-27aba132%2Fhello_html_m695b9951.jpg&amp;pos=23&amp;rpt=simage&amp;lr=10847" TargetMode="External"/><Relationship Id="rId2" Type="http://schemas.openxmlformats.org/officeDocument/2006/relationships/image" Target="../media/image1.jpeg"/><Relationship Id="rId16" Type="http://schemas.openxmlformats.org/officeDocument/2006/relationships/hyperlink" Target="https://yandex.ru/images/search?text=%D1%87%D0%B0%D1%81%D1%82%D1%83%D1%85%D0%B0&amp;img_url=https%3A%2F%2Fwww.greeninfo.ru%2Fimg%2Fwork%2Fcatalog%2F2912_35374_big.jpg&amp;pos=28&amp;rpt=simage&amp;lr=1084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yandex.ru/images/search?p=1&amp;text=%D1%80%D0%B8%D1%81%D1%83%D0%BD%D0%BE%D0%BA%20%D0%BC%D0%BD%D0%BE%D0%B3%D0%BE%20%D0%B4%D0%B5%D1%82%D0%B5%D0%B9&amp;img_url=https%3A%2F%2Fcomps.canstockphoto.com%2Fcan-stock-photo_csp18555521.jpg&amp;pos=45&amp;rpt=simage&amp;lr=10847" TargetMode="External"/><Relationship Id="rId11" Type="http://schemas.openxmlformats.org/officeDocument/2006/relationships/hyperlink" Target="https://yandex.ru/images/search?text=%D1%84%D0%BE%D1%82%D0%BE%20%D0%B7%D0%BE%D0%BB%D0%BE%D1%82%D0%BE%D1%82%D1%8B%D1%81%D1%8F%D1%87%D0%BD%D0%B8%D0%BA%D0%B0&amp;img_url=https%3A%2F%2Fwww.asienda.ru%2Fdata%2Foriginals%2F2015feb%2F27%2F06%2F180754_67041.jpg&amp;pos=0&amp;rpt=simage&amp;lr=10847" TargetMode="External"/><Relationship Id="rId5" Type="http://schemas.openxmlformats.org/officeDocument/2006/relationships/hyperlink" Target="https://yandex.ru/images/search?source=wiz&amp;text=%D1%80%D0%B8%D1%81%D1%83%D0%BD%D0%BE%D0%BA%20%D0%BA%D0%BE%D1%80%D0%B7%D0%B8%D0%BD%D1%8B%20%D1%81%20%D1%8F%D0%B1%D0%BB%D0%BE%D0%BA%D0%B0%D0%BC%D0%B8&amp;noreask=1&amp;img_url=https%3A%2F%2Ft3.ftcdn.net%2Fjpg%2F00%2F16%2F00%2F00%2F500_F_16000060_mDjt7f36iZZWnCoMxWh6wG3ocfqZ3KMf.jpg&amp;pos=2&amp;rpt=simage&amp;lr=10847" TargetMode="External"/><Relationship Id="rId15" Type="http://schemas.openxmlformats.org/officeDocument/2006/relationships/hyperlink" Target="https://yandex.ru/images/search?text=%D1%87%D0%B5%D1%80%D0%BD%D0%BE%D0%BA%D0%BE%D1%80%D0%B5%D0%BD%D1%8C&amp;img_url=https%3A%2F%2F6cotok.boltai.com%2Fwp-content%2Fuploads%2Fsites%2F12%2F2016%2F11%2Fchernokoren.jpg&amp;pos=5&amp;rpt=simage&amp;lr=10847" TargetMode="External"/><Relationship Id="rId10" Type="http://schemas.openxmlformats.org/officeDocument/2006/relationships/hyperlink" Target="https://yandex.ru/images/search?text=%D1%84%D0%BE%D1%82%D0%BE%20%D0%BB%D1%8E%D0%B1%D0%B8%D1%81%D1%82%D0%BE%D0%BA%D0%B0&amp;img_url=https%3A%2F%2Fspasau.ru%2Fwp-content%2Fuploads%2F2016%2F07%2F56e13e4d2aee5.jpg&amp;pos=32&amp;rpt=simage&amp;lr=10847" TargetMode="External"/><Relationship Id="rId19" Type="http://schemas.openxmlformats.org/officeDocument/2006/relationships/hyperlink" Target="https://yandex.ru/images/search?text=%D1%80%D0%B8%D1%81%D1%83%D0%BD%D0%BE%D0%BA%20%D1%87%D0%B0%D1%81%D1%8B%20%D1%81%20%D0%BA%D1%80%D1%8B%D0%BB%D1%8C%D1%8F%D0%BC%D0%B8&amp;img_url=https%3A%2F%2Ftime-00-00.ru%2Fwp-content%2Fuploads%2F2014%2F09%2Fvremia-3-300x227.png&amp;pos=2&amp;rpt=simage&amp;lr=10847" TargetMode="External"/><Relationship Id="rId4" Type="http://schemas.openxmlformats.org/officeDocument/2006/relationships/hyperlink" Target="https://yandex.ru/images/search?text=%D0%BF%D0%B0%D0%BC%D1%8F%D1%82%D0%BD%D0%B8%D0%BA%20%D0%B1%D0%B5%D1%80%D1%83%D0%BD%D0%B8%20%D0%B2%20%D0%B2%D0%B5%D0%BD%D0%B5&amp;img_url=https%3A%2F%2Fupload.wikimedia.org%2Fwikipedia%2Fcommons%2Fthumb%2Ff%2Ffb%2FPersian_Scholar_pavilion_in_Viena_UN_%2528Biruni%2529.jpg%2F440px-Persian_Scholar_pavilion_in_Viena_UN_%2528Biruni%2529.jpg&amp;pos=1&amp;rpt=simage&amp;lr=10847" TargetMode="External"/><Relationship Id="rId9" Type="http://schemas.openxmlformats.org/officeDocument/2006/relationships/hyperlink" Target="https://yandex.ru/images/search?text=%D1%84%D0%BE%D1%82%D0%BE%20%D1%87%D0%B8%D1%81%D1%82%D0%BE%D1%82%D0%B5%D0%BB%D0%B0&amp;img_url=https%3A%2F%2Fmensila.com%2Fwp-content%2Fuploads%2F2017%2F08%2FChelidonium07.jpg&amp;pos=2&amp;rpt=simage&amp;lr=10847" TargetMode="External"/><Relationship Id="rId14" Type="http://schemas.openxmlformats.org/officeDocument/2006/relationships/hyperlink" Target="https://yandex.ru/images/search?text=%D1%86%D0%B5%D0%BD%D1%82%D1%80%D0%B0%D0%BD%D1%82%D1%83%D1%81%20%D1%86%D0%B2%D0%B5%D1%82%D1%8B%20%D1%84%D0%BE%D1%82%D0%BE&amp;img_url=https%3A%2F%2Fwww.sadzonkikwiaty.pl%2Fzdjecia%2Fbg%2F84632.jpg&amp;pos=1&amp;rpt=simage&amp;lr=10847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0%D0%BB%D1%8C-%D0%91%D0%B8%D1%80%D1%83%D0%BD%D0%B8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Pictures\327520_9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63" y="214290"/>
            <a:ext cx="8679687" cy="621510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642941"/>
          </a:xfrm>
        </p:spPr>
        <p:txBody>
          <a:bodyPr>
            <a:normAutofit/>
          </a:bodyPr>
          <a:lstStyle/>
          <a:p>
            <a:r>
              <a:rPr lang="ru-RU" sz="1800" dirty="0" smtClean="0"/>
              <a:t> 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357298"/>
            <a:ext cx="6400800" cy="4281502"/>
          </a:xfrm>
        </p:spPr>
        <p:txBody>
          <a:bodyPr>
            <a:normAutofit/>
          </a:bodyPr>
          <a:lstStyle/>
          <a:p>
            <a:endParaRPr lang="ru-RU" sz="44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Black" pitchFamily="34" charset="0"/>
            </a:endParaRPr>
          </a:p>
          <a:p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Занимательная  математика</a:t>
            </a:r>
          </a:p>
          <a:p>
            <a:endParaRPr lang="ru-RU" sz="18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sz="18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sz="28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Black" pitchFamily="34" charset="0"/>
            </a:endParaRPr>
          </a:p>
          <a:p>
            <a:endParaRPr lang="ru-RU" sz="4400" b="1" i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Black" pitchFamily="34" charset="0"/>
              <a:cs typeface="Arial" pitchFamily="34" charset="0"/>
            </a:endParaRPr>
          </a:p>
          <a:p>
            <a:endParaRPr lang="ru-RU" sz="2800" b="1" i="1" dirty="0">
              <a:solidFill>
                <a:srgbClr val="FF0000"/>
              </a:solidFill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Pictures\327520_9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72500" cy="6286544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28662" y="428604"/>
            <a:ext cx="7143800" cy="1285884"/>
          </a:xfrm>
        </p:spPr>
        <p:txBody>
          <a:bodyPr>
            <a:noAutofit/>
          </a:bodyPr>
          <a:lstStyle/>
          <a:p>
            <a:r>
              <a:rPr lang="ru-RU" sz="24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Ситуации в жизни  такие: </a:t>
            </a:r>
            <a:br>
              <a:rPr lang="ru-RU" sz="24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</a:br>
            <a:r>
              <a:rPr lang="ru-RU" sz="24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      либо сложные, либо простые!</a:t>
            </a:r>
            <a:endParaRPr lang="ru-RU" sz="24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1785926"/>
            <a:ext cx="6786610" cy="259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endParaRPr lang="ru-RU" sz="2400" b="1" dirty="0" smtClean="0">
              <a:latin typeface="Arial Black" pitchFamily="34" charset="0"/>
            </a:endParaRPr>
          </a:p>
          <a:p>
            <a:pPr>
              <a:lnSpc>
                <a:spcPct val="200000"/>
              </a:lnSpc>
            </a:pPr>
            <a:r>
              <a:rPr lang="ru-RU" sz="2000" b="1" dirty="0" smtClean="0">
                <a:latin typeface="+mj-lt"/>
              </a:rPr>
              <a:t>Если </a:t>
            </a:r>
            <a:r>
              <a:rPr lang="ru-RU" sz="2000" b="1" dirty="0">
                <a:latin typeface="+mj-lt"/>
              </a:rPr>
              <a:t>вы хотите научиться плавать, то смело входите в воду, а если хотите научиться решать задачи, то решайте их! </a:t>
            </a:r>
            <a:r>
              <a:rPr lang="ru-RU" sz="2000" b="1" dirty="0" smtClean="0">
                <a:latin typeface="+mj-lt"/>
              </a:rPr>
              <a:t/>
            </a:r>
            <a:br>
              <a:rPr lang="ru-RU" sz="2000" b="1" dirty="0" smtClean="0">
                <a:latin typeface="+mj-lt"/>
              </a:rPr>
            </a:br>
            <a:r>
              <a:rPr lang="ru-RU" sz="2000" b="1" dirty="0" smtClean="0">
                <a:latin typeface="+mj-lt"/>
              </a:rPr>
              <a:t>                                                                                         Д</a:t>
            </a:r>
            <a:r>
              <a:rPr lang="ru-RU" sz="2000" b="1" dirty="0">
                <a:latin typeface="+mj-lt"/>
              </a:rPr>
              <a:t>. Пойа 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Pictures\327520_9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14290"/>
            <a:ext cx="8572500" cy="64294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357166"/>
            <a:ext cx="7286676" cy="1428760"/>
          </a:xfrm>
        </p:spPr>
        <p:txBody>
          <a:bodyPr>
            <a:normAutofit/>
          </a:bodyPr>
          <a:lstStyle/>
          <a:p>
            <a:pPr algn="ctr"/>
            <a:r>
              <a:rPr lang="ru-RU" sz="24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Ситуации в жизни  такие: </a:t>
            </a:r>
            <a:br>
              <a:rPr lang="ru-RU" sz="24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</a:br>
            <a:r>
              <a:rPr lang="ru-RU" sz="24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либо сложные, либо простые!</a:t>
            </a:r>
            <a:endParaRPr lang="ru-RU" sz="2400" b="1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21505" name="Picture 1" descr="C:\Users\User\Pictures\depositphotos_2004128-stock-illustration-basket-with-apples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 bwMode="auto">
          <a:xfrm>
            <a:off x="1214414" y="1700099"/>
            <a:ext cx="3143272" cy="4014917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3424262" cy="4257692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sz="1800" dirty="0" smtClean="0"/>
              <a:t>     Требуется разделить  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1800" dirty="0"/>
              <a:t> </a:t>
            </a:r>
            <a:r>
              <a:rPr lang="ru-RU" sz="1800" dirty="0" smtClean="0"/>
              <a:t>     7 одинаковых яблок 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1800" dirty="0" smtClean="0"/>
              <a:t>  поровну между 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1800" dirty="0" smtClean="0"/>
              <a:t>    восемью мальчиками. 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1800" dirty="0" smtClean="0"/>
              <a:t>  Как это сделать так, 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1800" dirty="0" smtClean="0"/>
              <a:t>чтобы разрезов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1800" dirty="0" smtClean="0"/>
              <a:t>   пришлось сделать возможно меньше?</a:t>
            </a:r>
            <a:endParaRPr lang="ru-RU" sz="1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Pictures\327520_9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14290"/>
            <a:ext cx="8572500" cy="64294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357166"/>
            <a:ext cx="7000924" cy="1214446"/>
          </a:xfrm>
        </p:spPr>
        <p:txBody>
          <a:bodyPr>
            <a:normAutofit/>
          </a:bodyPr>
          <a:lstStyle/>
          <a:p>
            <a:pPr algn="ctr"/>
            <a:r>
              <a:rPr lang="ru-RU" sz="24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Ситуации в жизни  такие: </a:t>
            </a:r>
            <a:br>
              <a:rPr lang="ru-RU" sz="24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</a:br>
            <a:r>
              <a:rPr lang="ru-RU" sz="24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либо сложные, либо простые!</a:t>
            </a:r>
            <a:endParaRPr lang="ru-RU" sz="2400" b="1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Содержимое 14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3567138" cy="4400568"/>
          </a:xfrm>
        </p:spPr>
        <p:txBody>
          <a:bodyPr>
            <a:normAutofit/>
          </a:bodyPr>
          <a:lstStyle/>
          <a:p>
            <a:endParaRPr lang="ru-RU" sz="1800" dirty="0" smtClean="0">
              <a:latin typeface="Arial Black" pitchFamily="34" charset="0"/>
            </a:endParaRPr>
          </a:p>
          <a:p>
            <a:pPr algn="ctr">
              <a:lnSpc>
                <a:spcPct val="110000"/>
              </a:lnSpc>
              <a:buNone/>
            </a:pPr>
            <a:r>
              <a:rPr lang="ru-RU" sz="1800" dirty="0" smtClean="0"/>
              <a:t>В семье 12 детей.</a:t>
            </a:r>
          </a:p>
          <a:p>
            <a:pPr algn="ctr">
              <a:lnSpc>
                <a:spcPct val="110000"/>
              </a:lnSpc>
              <a:buNone/>
            </a:pPr>
            <a:r>
              <a:rPr lang="ru-RU" sz="1800" dirty="0" smtClean="0"/>
              <a:t>Мама принесла для них 70 орехов. Половину всех орехов она раздала дочерям поровну, остальные орехи отдала сыновьям, которые разделили между собой также </a:t>
            </a:r>
            <a:r>
              <a:rPr lang="ru-RU" sz="1800" dirty="0" err="1" smtClean="0"/>
              <a:t>попровну</a:t>
            </a:r>
            <a:r>
              <a:rPr lang="ru-RU" sz="1800" dirty="0" smtClean="0"/>
              <a:t>. Каждый мальчик получил на 2 ореха больше, чем каждая девочка. Сколько было у мамы дочерей и сыновей?</a:t>
            </a:r>
          </a:p>
        </p:txBody>
      </p:sp>
      <p:pic>
        <p:nvPicPr>
          <p:cNvPr id="17409" name="Picture 1" descr="C:\Users\User\Pictures\6032865-happy-children-of-different-nationalities-play-together-vector-art-illustration--stock-vector_566e8e38cf34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1857364"/>
            <a:ext cx="3486951" cy="3571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User\Pictures\327520_900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52"/>
            <a:ext cx="8572500" cy="65722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357166"/>
            <a:ext cx="7000924" cy="1060472"/>
          </a:xfrm>
        </p:spPr>
        <p:txBody>
          <a:bodyPr>
            <a:normAutofit/>
          </a:bodyPr>
          <a:lstStyle/>
          <a:p>
            <a:pPr algn="ctr"/>
            <a:r>
              <a:rPr lang="ru-RU" sz="24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Ситуации в жизни  такие: </a:t>
            </a:r>
            <a:br>
              <a:rPr lang="ru-RU" sz="24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</a:br>
            <a:r>
              <a:rPr lang="ru-RU" sz="24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либо сложные, либо простые!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600201"/>
            <a:ext cx="7072362" cy="4186254"/>
          </a:xfrm>
        </p:spPr>
        <p:txBody>
          <a:bodyPr/>
          <a:lstStyle/>
          <a:p>
            <a:endParaRPr lang="ru-RU" sz="2400" dirty="0" smtClean="0">
              <a:latin typeface="Arial Black" pitchFamily="34" charset="0"/>
            </a:endParaRPr>
          </a:p>
          <a:p>
            <a:pPr>
              <a:buNone/>
            </a:pPr>
            <a:r>
              <a:rPr lang="ru-RU" sz="1800" dirty="0" smtClean="0">
                <a:latin typeface="+mj-lt"/>
              </a:rPr>
              <a:t>  </a:t>
            </a:r>
            <a:r>
              <a:rPr lang="ru-RU" sz="1800" b="1" dirty="0" smtClean="0">
                <a:latin typeface="+mj-lt"/>
              </a:rPr>
              <a:t>Ответ к задаче о яблоках:</a:t>
            </a:r>
          </a:p>
          <a:p>
            <a:pPr>
              <a:buNone/>
            </a:pPr>
            <a:endParaRPr lang="ru-RU" sz="1800" dirty="0" smtClean="0">
              <a:latin typeface="+mj-lt"/>
            </a:endParaRPr>
          </a:p>
          <a:p>
            <a:pPr>
              <a:lnSpc>
                <a:spcPct val="150000"/>
              </a:lnSpc>
              <a:buNone/>
            </a:pPr>
            <a:r>
              <a:rPr lang="ru-RU" sz="1800" dirty="0" smtClean="0">
                <a:latin typeface="+mj-lt"/>
                <a:cs typeface="Arial" pitchFamily="34" charset="0"/>
              </a:rPr>
              <a:t>      Можно поступить так: </a:t>
            </a:r>
          </a:p>
          <a:p>
            <a:pPr>
              <a:lnSpc>
                <a:spcPct val="150000"/>
              </a:lnSpc>
            </a:pPr>
            <a:r>
              <a:rPr lang="ru-RU" sz="1800" dirty="0" smtClean="0">
                <a:latin typeface="+mj-lt"/>
                <a:cs typeface="Arial" pitchFamily="34" charset="0"/>
              </a:rPr>
              <a:t>4 яблока разрезать на половинки,</a:t>
            </a:r>
          </a:p>
          <a:p>
            <a:pPr>
              <a:lnSpc>
                <a:spcPct val="150000"/>
              </a:lnSpc>
            </a:pPr>
            <a:r>
              <a:rPr lang="ru-RU" sz="1800" dirty="0" smtClean="0">
                <a:latin typeface="+mj-lt"/>
                <a:cs typeface="Arial" pitchFamily="34" charset="0"/>
              </a:rPr>
              <a:t> 2 яблока на четвертушки,</a:t>
            </a:r>
          </a:p>
          <a:p>
            <a:pPr>
              <a:lnSpc>
                <a:spcPct val="150000"/>
              </a:lnSpc>
            </a:pPr>
            <a:r>
              <a:rPr lang="ru-RU" sz="1800" dirty="0" smtClean="0">
                <a:latin typeface="+mj-lt"/>
                <a:cs typeface="Arial" pitchFamily="34" charset="0"/>
              </a:rPr>
              <a:t> 1 яблоко на 8 равных частей. </a:t>
            </a:r>
          </a:p>
          <a:p>
            <a:pPr>
              <a:lnSpc>
                <a:spcPct val="150000"/>
              </a:lnSpc>
              <a:buNone/>
            </a:pPr>
            <a:r>
              <a:rPr lang="ru-RU" sz="1800" dirty="0" smtClean="0">
                <a:latin typeface="+mj-lt"/>
                <a:cs typeface="Arial" pitchFamily="34" charset="0"/>
              </a:rPr>
              <a:t>Каждый мальчик  должен получить 1/2,1/4 и 1/8 яблока</a:t>
            </a:r>
          </a:p>
          <a:p>
            <a:endParaRPr lang="ru-RU" sz="1600" dirty="0" smtClean="0"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 descr="C:\Users\User\Pictures\327520_900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14290"/>
            <a:ext cx="8572500" cy="64294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428604"/>
            <a:ext cx="7072362" cy="1071570"/>
          </a:xfrm>
        </p:spPr>
        <p:txBody>
          <a:bodyPr>
            <a:normAutofit/>
          </a:bodyPr>
          <a:lstStyle/>
          <a:p>
            <a:pPr algn="ctr"/>
            <a:r>
              <a:rPr lang="ru-RU" sz="24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Ситуации в жизни  такие: </a:t>
            </a:r>
            <a:br>
              <a:rPr lang="ru-RU" sz="24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</a:br>
            <a:r>
              <a:rPr lang="ru-RU" sz="24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либо сложные, либо простые!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1600201"/>
            <a:ext cx="5643602" cy="432913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400" dirty="0" smtClean="0">
              <a:latin typeface="Arial Black" pitchFamily="34" charset="0"/>
            </a:endParaRPr>
          </a:p>
          <a:p>
            <a:pPr>
              <a:buNone/>
            </a:pPr>
            <a:r>
              <a:rPr lang="ru-RU" sz="1800" b="1" dirty="0" smtClean="0">
                <a:latin typeface="+mj-lt"/>
              </a:rPr>
              <a:t> Ответ к задаче о мальчиках и девочках в семье:</a:t>
            </a:r>
          </a:p>
          <a:p>
            <a:pPr>
              <a:buNone/>
            </a:pPr>
            <a:r>
              <a:rPr lang="ru-RU" sz="1800" dirty="0" smtClean="0">
                <a:latin typeface="+mj-lt"/>
              </a:rPr>
              <a:t>     </a:t>
            </a:r>
          </a:p>
          <a:p>
            <a:pPr>
              <a:buNone/>
            </a:pPr>
            <a:r>
              <a:rPr lang="ru-RU" sz="1800" dirty="0" smtClean="0">
                <a:latin typeface="+mj-lt"/>
              </a:rPr>
              <a:t>      Из 70 орехов, 35 орехов получили мальчики и </a:t>
            </a:r>
          </a:p>
          <a:p>
            <a:pPr>
              <a:buNone/>
            </a:pPr>
            <a:r>
              <a:rPr lang="ru-RU" sz="1800" dirty="0" smtClean="0">
                <a:latin typeface="+mj-lt"/>
              </a:rPr>
              <a:t>      35 орехов – девочки.   </a:t>
            </a:r>
          </a:p>
          <a:p>
            <a:pPr>
              <a:buNone/>
            </a:pPr>
            <a:r>
              <a:rPr lang="ru-RU" sz="1800" dirty="0" smtClean="0">
                <a:latin typeface="+mj-lt"/>
              </a:rPr>
              <a:t>      Так как каждый мальчик получил на 2 ореха     больше, чем девочка,</a:t>
            </a:r>
          </a:p>
          <a:p>
            <a:pPr>
              <a:buNone/>
            </a:pPr>
            <a:r>
              <a:rPr lang="ru-RU" sz="1800" dirty="0" smtClean="0">
                <a:latin typeface="+mj-lt"/>
              </a:rPr>
              <a:t>      а 35=7*5, то можно предположить, что</a:t>
            </a:r>
          </a:p>
          <a:p>
            <a:pPr>
              <a:buNone/>
            </a:pPr>
            <a:r>
              <a:rPr lang="ru-RU" sz="1800" dirty="0" smtClean="0">
                <a:latin typeface="+mj-lt"/>
              </a:rPr>
              <a:t>      в семье 5 мальчиков и 7 девочек.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Pictures\327520_9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42852"/>
            <a:ext cx="8572500" cy="6429420"/>
          </a:xfrm>
          <a:prstGeom prst="rect">
            <a:avLst/>
          </a:prstGeom>
          <a:noFill/>
        </p:spPr>
      </p:pic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928662" y="500042"/>
            <a:ext cx="7072362" cy="114300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Поэзия,  математика –сколь родственны  они…</a:t>
            </a:r>
            <a:endParaRPr lang="ru-RU" sz="2400" dirty="0"/>
          </a:p>
        </p:txBody>
      </p:sp>
      <p:pic>
        <p:nvPicPr>
          <p:cNvPr id="16" name="Picture 3" descr="C:\Users\User\Pictures\1020991_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714488"/>
            <a:ext cx="3352800" cy="3571900"/>
          </a:xfrm>
          <a:prstGeom prst="rect">
            <a:avLst/>
          </a:prstGeom>
          <a:noFill/>
        </p:spPr>
      </p:pic>
      <p:sp>
        <p:nvSpPr>
          <p:cNvPr id="17" name="Содержимое 16"/>
          <p:cNvSpPr>
            <a:spLocks noGrp="1"/>
          </p:cNvSpPr>
          <p:nvPr>
            <p:ph sz="half" idx="2"/>
          </p:nvPr>
        </p:nvSpPr>
        <p:spPr>
          <a:xfrm>
            <a:off x="4143372" y="2071679"/>
            <a:ext cx="3857652" cy="3571900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ru-RU" sz="2000" dirty="0" smtClean="0"/>
              <a:t>    </a:t>
            </a:r>
          </a:p>
          <a:p>
            <a:pPr>
              <a:lnSpc>
                <a:spcPct val="150000"/>
              </a:lnSpc>
              <a:buNone/>
            </a:pPr>
            <a:r>
              <a:rPr lang="ru-RU" sz="2000" dirty="0">
                <a:latin typeface="+mj-lt"/>
              </a:rPr>
              <a:t> </a:t>
            </a:r>
            <a:r>
              <a:rPr lang="ru-RU" sz="2000" dirty="0" smtClean="0">
                <a:latin typeface="+mj-lt"/>
              </a:rPr>
              <a:t>  </a:t>
            </a:r>
            <a:r>
              <a:rPr lang="ru-RU" sz="2000" b="1" dirty="0" smtClean="0">
                <a:latin typeface="+mj-lt"/>
              </a:rPr>
              <a:t>Вдохновение необходимо в математике как в поэзии.</a:t>
            </a:r>
          </a:p>
          <a:p>
            <a:pPr>
              <a:lnSpc>
                <a:spcPct val="150000"/>
              </a:lnSpc>
              <a:buNone/>
            </a:pPr>
            <a:r>
              <a:rPr lang="ru-RU" sz="2000" b="1" dirty="0">
                <a:latin typeface="+mj-lt"/>
              </a:rPr>
              <a:t> </a:t>
            </a:r>
            <a:r>
              <a:rPr lang="ru-RU" sz="2000" b="1" dirty="0" smtClean="0">
                <a:latin typeface="+mj-lt"/>
              </a:rPr>
              <a:t>                             А.С. Пушкин</a:t>
            </a:r>
            <a:endParaRPr lang="ru-RU" sz="2000" b="1" dirty="0">
              <a:latin typeface="+mj-l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\Pictures\327520_9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42852"/>
            <a:ext cx="8572500" cy="65722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6715172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Поэзия,  математика – сколь       родственны  они…</a:t>
            </a:r>
            <a:endParaRPr lang="ru-RU" sz="2400" dirty="0"/>
          </a:p>
        </p:txBody>
      </p:sp>
      <p:pic>
        <p:nvPicPr>
          <p:cNvPr id="1027" name="Picture 3" descr="C:\Users\User\Pictures\image2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357818" y="3745745"/>
            <a:ext cx="2571768" cy="1957182"/>
          </a:xfrm>
          <a:prstGeom prst="rect">
            <a:avLst/>
          </a:prstGeom>
          <a:noFill/>
        </p:spPr>
      </p:pic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1071538" y="1571612"/>
            <a:ext cx="6429420" cy="4554551"/>
          </a:xfrm>
        </p:spPr>
        <p:txBody>
          <a:bodyPr/>
          <a:lstStyle/>
          <a:p>
            <a:pPr>
              <a:buNone/>
            </a:pPr>
            <a:r>
              <a:rPr lang="ru-RU" sz="1800" b="1" dirty="0" smtClean="0"/>
              <a:t>Пословицы   о  времени:</a:t>
            </a:r>
          </a:p>
          <a:p>
            <a:pPr>
              <a:buNone/>
            </a:pPr>
            <a:endParaRPr lang="ru-RU" sz="1200" b="1" dirty="0" smtClean="0"/>
          </a:p>
          <a:p>
            <a:pPr>
              <a:buNone/>
            </a:pPr>
            <a:r>
              <a:rPr lang="ru-RU" sz="2400" b="1" dirty="0" smtClean="0"/>
              <a:t>                                        </a:t>
            </a:r>
            <a:r>
              <a:rPr lang="ru-RU" sz="1800" dirty="0" smtClean="0"/>
              <a:t>День  да ночь – </a:t>
            </a:r>
            <a:r>
              <a:rPr lang="ru-RU" sz="1800" dirty="0" smtClean="0">
                <a:solidFill>
                  <a:srgbClr val="FF0000"/>
                </a:solidFill>
              </a:rPr>
              <a:t>сутки</a:t>
            </a:r>
            <a:r>
              <a:rPr lang="ru-RU" sz="1800" dirty="0" smtClean="0"/>
              <a:t> прочь.</a:t>
            </a:r>
          </a:p>
          <a:p>
            <a:pPr>
              <a:buNone/>
            </a:pPr>
            <a:r>
              <a:rPr lang="ru-RU" sz="1800" dirty="0" smtClean="0">
                <a:solidFill>
                  <a:srgbClr val="FF0000"/>
                </a:solidFill>
              </a:rPr>
              <a:t>Год </a:t>
            </a:r>
            <a:r>
              <a:rPr lang="ru-RU" sz="1800" dirty="0" smtClean="0"/>
              <a:t>не </a:t>
            </a:r>
            <a:r>
              <a:rPr lang="ru-RU" sz="1800" dirty="0" smtClean="0">
                <a:solidFill>
                  <a:srgbClr val="FF0000"/>
                </a:solidFill>
              </a:rPr>
              <a:t>неделя </a:t>
            </a:r>
            <a:r>
              <a:rPr lang="ru-RU" sz="1800" dirty="0" smtClean="0"/>
              <a:t>–</a:t>
            </a:r>
            <a:r>
              <a:rPr lang="ru-RU" sz="1800" dirty="0" smtClean="0">
                <a:solidFill>
                  <a:srgbClr val="FF0000"/>
                </a:solidFill>
              </a:rPr>
              <a:t>дни</a:t>
            </a:r>
            <a:r>
              <a:rPr lang="ru-RU" sz="1800" dirty="0" smtClean="0"/>
              <a:t> впереди.</a:t>
            </a:r>
          </a:p>
          <a:p>
            <a:pPr>
              <a:buNone/>
            </a:pPr>
            <a:r>
              <a:rPr lang="ru-RU" sz="1800" dirty="0" smtClean="0"/>
              <a:t>                                                      </a:t>
            </a:r>
            <a:r>
              <a:rPr lang="ru-RU" sz="1800" dirty="0" smtClean="0">
                <a:solidFill>
                  <a:srgbClr val="FF0000"/>
                </a:solidFill>
              </a:rPr>
              <a:t>Век</a:t>
            </a:r>
            <a:r>
              <a:rPr lang="ru-RU" sz="1800" dirty="0" smtClean="0"/>
              <a:t> долог, да </a:t>
            </a:r>
            <a:r>
              <a:rPr lang="ru-RU" sz="1800" dirty="0" smtClean="0">
                <a:solidFill>
                  <a:srgbClr val="FF0000"/>
                </a:solidFill>
              </a:rPr>
              <a:t>час</a:t>
            </a:r>
            <a:r>
              <a:rPr lang="ru-RU" sz="1800" dirty="0" smtClean="0"/>
              <a:t> короток.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Кто в </a:t>
            </a:r>
            <a:r>
              <a:rPr lang="ru-RU" sz="1800" dirty="0" smtClean="0">
                <a:solidFill>
                  <a:srgbClr val="FF0000"/>
                </a:solidFill>
              </a:rPr>
              <a:t>двадцать лет </a:t>
            </a:r>
            <a:r>
              <a:rPr lang="ru-RU" sz="1800" dirty="0" smtClean="0"/>
              <a:t> не здоров, </a:t>
            </a:r>
          </a:p>
          <a:p>
            <a:pPr>
              <a:buNone/>
            </a:pPr>
            <a:r>
              <a:rPr lang="ru-RU" sz="1800" dirty="0" smtClean="0"/>
              <a:t>в </a:t>
            </a:r>
            <a:r>
              <a:rPr lang="ru-RU" sz="1800" dirty="0" smtClean="0">
                <a:solidFill>
                  <a:srgbClr val="FF0000"/>
                </a:solidFill>
              </a:rPr>
              <a:t>тридцать лет </a:t>
            </a:r>
            <a:r>
              <a:rPr lang="ru-RU" sz="1800" dirty="0" smtClean="0"/>
              <a:t>не умен ,а в </a:t>
            </a:r>
            <a:r>
              <a:rPr lang="ru-RU" sz="1800" dirty="0" smtClean="0">
                <a:solidFill>
                  <a:srgbClr val="FF0000"/>
                </a:solidFill>
              </a:rPr>
              <a:t>сорок</a:t>
            </a:r>
          </a:p>
          <a:p>
            <a:pPr>
              <a:buNone/>
            </a:pPr>
            <a:r>
              <a:rPr lang="ru-RU" sz="1800" dirty="0" smtClean="0"/>
              <a:t> не богат, тому </a:t>
            </a:r>
            <a:r>
              <a:rPr lang="ru-RU" sz="1800" dirty="0" smtClean="0">
                <a:solidFill>
                  <a:srgbClr val="FF0000"/>
                </a:solidFill>
              </a:rPr>
              <a:t>век</a:t>
            </a:r>
            <a:r>
              <a:rPr lang="ru-RU" sz="1800" dirty="0" smtClean="0"/>
              <a:t> таким не бывать.</a:t>
            </a:r>
            <a:endParaRPr lang="ru-RU" sz="1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User\Pictures\327520_9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572500" cy="6429420"/>
          </a:xfrm>
          <a:prstGeom prst="rect">
            <a:avLst/>
          </a:prstGeom>
          <a:noFill/>
        </p:spPr>
      </p:pic>
      <p:sp>
        <p:nvSpPr>
          <p:cNvPr id="21" name="Заголовок 20"/>
          <p:cNvSpPr>
            <a:spLocks noGrp="1"/>
          </p:cNvSpPr>
          <p:nvPr>
            <p:ph type="title"/>
          </p:nvPr>
        </p:nvSpPr>
        <p:spPr>
          <a:xfrm>
            <a:off x="928662" y="357166"/>
            <a:ext cx="7072362" cy="106047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Поэзия,  математика –сколь родственны  они…</a:t>
            </a:r>
            <a:endParaRPr lang="ru-RU" sz="2400" dirty="0"/>
          </a:p>
        </p:txBody>
      </p:sp>
      <p:pic>
        <p:nvPicPr>
          <p:cNvPr id="2053" name="Picture 5" descr="C:\Users\User\Pictures\schyoty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000100" y="1571612"/>
            <a:ext cx="1627533" cy="1757595"/>
          </a:xfrm>
          <a:prstGeom prst="rect">
            <a:avLst/>
          </a:prstGeom>
          <a:noFill/>
        </p:spPr>
      </p:pic>
      <p:sp>
        <p:nvSpPr>
          <p:cNvPr id="22" name="Содержимое 21"/>
          <p:cNvSpPr>
            <a:spLocks noGrp="1"/>
          </p:cNvSpPr>
          <p:nvPr>
            <p:ph sz="half" idx="2"/>
          </p:nvPr>
        </p:nvSpPr>
        <p:spPr>
          <a:xfrm>
            <a:off x="857224" y="1600200"/>
            <a:ext cx="7286676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      </a:t>
            </a:r>
            <a:r>
              <a:rPr lang="ru-RU" sz="1800" b="1" dirty="0" smtClean="0"/>
              <a:t>Пословицы о счете:</a:t>
            </a:r>
          </a:p>
          <a:p>
            <a:pPr>
              <a:buNone/>
            </a:pPr>
            <a:endParaRPr lang="ru-RU" sz="1100" b="1" dirty="0" smtClean="0"/>
          </a:p>
          <a:p>
            <a:pPr>
              <a:buNone/>
            </a:pPr>
            <a:r>
              <a:rPr lang="ru-RU" dirty="0" smtClean="0"/>
              <a:t>                           </a:t>
            </a:r>
            <a:r>
              <a:rPr lang="ru-RU" sz="1800" dirty="0" smtClean="0">
                <a:solidFill>
                  <a:srgbClr val="FF0000"/>
                </a:solidFill>
              </a:rPr>
              <a:t>Счет</a:t>
            </a:r>
            <a:r>
              <a:rPr lang="ru-RU" sz="1800" dirty="0" smtClean="0"/>
              <a:t> всю правду скажет.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                                       Цыплят по осени </a:t>
            </a:r>
            <a:r>
              <a:rPr lang="ru-RU" sz="1800" dirty="0" smtClean="0">
                <a:solidFill>
                  <a:srgbClr val="FF0000"/>
                </a:solidFill>
              </a:rPr>
              <a:t>считают.</a:t>
            </a:r>
          </a:p>
          <a:p>
            <a:pPr algn="r">
              <a:buNone/>
            </a:pPr>
            <a:endParaRPr lang="ru-RU" sz="18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1800" dirty="0" smtClean="0">
                <a:solidFill>
                  <a:srgbClr val="FF0000"/>
                </a:solidFill>
              </a:rPr>
              <a:t>                     Цена</a:t>
            </a:r>
            <a:r>
              <a:rPr lang="ru-RU" sz="1800" dirty="0" smtClean="0"/>
              <a:t> зайцу- две </a:t>
            </a:r>
            <a:r>
              <a:rPr lang="ru-RU" sz="1800" dirty="0" smtClean="0">
                <a:solidFill>
                  <a:srgbClr val="FF0000"/>
                </a:solidFill>
              </a:rPr>
              <a:t>деньги</a:t>
            </a:r>
            <a:r>
              <a:rPr lang="ru-RU" sz="1800" dirty="0" smtClean="0"/>
              <a:t>, а бежать- </a:t>
            </a:r>
            <a:r>
              <a:rPr lang="ru-RU" sz="1800" dirty="0" smtClean="0">
                <a:solidFill>
                  <a:srgbClr val="FF0000"/>
                </a:solidFill>
              </a:rPr>
              <a:t>сто рублей.</a:t>
            </a:r>
          </a:p>
          <a:p>
            <a:pPr>
              <a:buNone/>
            </a:pPr>
            <a:endParaRPr lang="ru-RU" sz="18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1800" dirty="0" smtClean="0">
                <a:solidFill>
                  <a:srgbClr val="FF0000"/>
                </a:solidFill>
              </a:rPr>
              <a:t>                               Копеечка </a:t>
            </a:r>
            <a:r>
              <a:rPr lang="ru-RU" sz="1800" dirty="0" smtClean="0"/>
              <a:t>скачет</a:t>
            </a:r>
            <a:r>
              <a:rPr lang="ru-RU" sz="1800" dirty="0" smtClean="0">
                <a:solidFill>
                  <a:srgbClr val="FF0000"/>
                </a:solidFill>
              </a:rPr>
              <a:t>, а рубль </a:t>
            </a:r>
            <a:r>
              <a:rPr lang="ru-RU" sz="1800" dirty="0" smtClean="0"/>
              <a:t>плачет.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>
                <a:solidFill>
                  <a:srgbClr val="FF0000"/>
                </a:solidFill>
              </a:rPr>
              <a:t>                       Прибыль</a:t>
            </a:r>
            <a:r>
              <a:rPr lang="ru-RU" sz="1800" dirty="0" smtClean="0"/>
              <a:t> с </a:t>
            </a:r>
            <a:r>
              <a:rPr lang="ru-RU" sz="1800" dirty="0" smtClean="0">
                <a:solidFill>
                  <a:srgbClr val="FF0000"/>
                </a:solidFill>
              </a:rPr>
              <a:t>убытком</a:t>
            </a:r>
            <a:r>
              <a:rPr lang="ru-RU" sz="1800" dirty="0" smtClean="0"/>
              <a:t> на одних санях спят.</a:t>
            </a:r>
            <a:endParaRPr lang="ru-RU" sz="1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Pictures\327520_9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715406" cy="6500858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Поэзия,  математика – сколь </a:t>
            </a:r>
            <a:b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</a:br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родственны  они…</a:t>
            </a:r>
            <a:endParaRPr lang="ru-RU" sz="2400" dirty="0"/>
          </a:p>
        </p:txBody>
      </p:sp>
      <p:pic>
        <p:nvPicPr>
          <p:cNvPr id="3075" name="Picture 3" descr="C:\Users\User\Pictures\img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 bwMode="auto">
          <a:xfrm>
            <a:off x="5786446" y="1643050"/>
            <a:ext cx="2214578" cy="1571636"/>
          </a:xfrm>
          <a:prstGeom prst="rect">
            <a:avLst/>
          </a:prstGeom>
          <a:noFill/>
        </p:spPr>
      </p:pic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785786" y="1600201"/>
            <a:ext cx="6858048" cy="432913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r>
              <a:rPr lang="ru-RU" sz="1800" b="1" dirty="0" smtClean="0"/>
              <a:t>               Геометрические пословицы: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</a:t>
            </a:r>
            <a:r>
              <a:rPr lang="ru-RU" sz="1800" dirty="0" smtClean="0"/>
              <a:t>В своем доме  и </a:t>
            </a:r>
            <a:r>
              <a:rPr lang="ru-RU" sz="1800" dirty="0" smtClean="0">
                <a:solidFill>
                  <a:srgbClr val="FF0000"/>
                </a:solidFill>
              </a:rPr>
              <a:t>углы</a:t>
            </a:r>
            <a:r>
              <a:rPr lang="ru-RU" sz="1800" dirty="0" smtClean="0"/>
              <a:t> помогают.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>
                <a:solidFill>
                  <a:srgbClr val="FF0000"/>
                </a:solidFill>
              </a:rPr>
              <a:t>                                  Кривая</a:t>
            </a:r>
            <a:r>
              <a:rPr lang="ru-RU" sz="1800" dirty="0" smtClean="0"/>
              <a:t> дорога лучше </a:t>
            </a:r>
            <a:r>
              <a:rPr lang="ru-RU" sz="1800" dirty="0" smtClean="0">
                <a:solidFill>
                  <a:srgbClr val="FF0000"/>
                </a:solidFill>
              </a:rPr>
              <a:t>прямого</a:t>
            </a:r>
            <a:r>
              <a:rPr lang="ru-RU" sz="1800" dirty="0" smtClean="0"/>
              <a:t> бездорожья.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 Говорит </a:t>
            </a:r>
            <a:r>
              <a:rPr lang="ru-RU" sz="1800" dirty="0" smtClean="0">
                <a:solidFill>
                  <a:srgbClr val="FF0000"/>
                </a:solidFill>
              </a:rPr>
              <a:t>прямо</a:t>
            </a:r>
            <a:r>
              <a:rPr lang="ru-RU" sz="1800" dirty="0" smtClean="0"/>
              <a:t>, да делает </a:t>
            </a:r>
            <a:r>
              <a:rPr lang="ru-RU" sz="1800" dirty="0" smtClean="0">
                <a:solidFill>
                  <a:srgbClr val="FF0000"/>
                </a:solidFill>
              </a:rPr>
              <a:t>косо.</a:t>
            </a:r>
          </a:p>
          <a:p>
            <a:pPr>
              <a:buNone/>
            </a:pPr>
            <a:endParaRPr lang="ru-RU" sz="18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1800" dirty="0" smtClean="0"/>
              <a:t>                                   Кого в</a:t>
            </a:r>
            <a:r>
              <a:rPr lang="ru-RU" sz="1800" dirty="0" smtClean="0">
                <a:solidFill>
                  <a:srgbClr val="FF0000"/>
                </a:solidFill>
              </a:rPr>
              <a:t> начало, </a:t>
            </a:r>
            <a:r>
              <a:rPr lang="ru-RU" sz="1800" dirty="0" smtClean="0"/>
              <a:t>кого и под </a:t>
            </a:r>
            <a:r>
              <a:rPr lang="ru-RU" sz="1800" dirty="0" smtClean="0">
                <a:solidFill>
                  <a:srgbClr val="FF0000"/>
                </a:solidFill>
              </a:rPr>
              <a:t>начало.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  Начни с </a:t>
            </a:r>
            <a:r>
              <a:rPr lang="ru-RU" sz="1800" dirty="0" smtClean="0">
                <a:solidFill>
                  <a:srgbClr val="FF0000"/>
                </a:solidFill>
              </a:rPr>
              <a:t>корня</a:t>
            </a:r>
            <a:r>
              <a:rPr lang="ru-RU" sz="1800" dirty="0" smtClean="0"/>
              <a:t>, доберешься и до </a:t>
            </a:r>
            <a:r>
              <a:rPr lang="ru-RU" sz="1800" dirty="0" smtClean="0">
                <a:solidFill>
                  <a:srgbClr val="FF0000"/>
                </a:solidFill>
              </a:rPr>
              <a:t>вершины.</a:t>
            </a:r>
            <a:endParaRPr lang="ru-RU" sz="1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\Pictures\327520_9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42852"/>
            <a:ext cx="8572500" cy="650085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428604"/>
            <a:ext cx="7072362" cy="989034"/>
          </a:xfrm>
        </p:spPr>
        <p:txBody>
          <a:bodyPr>
            <a:normAutofit/>
          </a:bodyPr>
          <a:lstStyle/>
          <a:p>
            <a:pPr algn="ctr"/>
            <a:r>
              <a:rPr lang="ru-RU" sz="24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Математика   в  природе 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lvl="8">
              <a:buNone/>
            </a:pPr>
            <a:endParaRPr lang="ru-RU" sz="1600" dirty="0" smtClean="0">
              <a:latin typeface="Arial Black" pitchFamily="34" charset="0"/>
            </a:endParaRPr>
          </a:p>
          <a:p>
            <a:pPr lvl="8">
              <a:buNone/>
            </a:pPr>
            <a:endParaRPr lang="ru-RU" sz="1600" dirty="0" smtClean="0">
              <a:latin typeface="Arial Black" pitchFamily="34" charset="0"/>
            </a:endParaRPr>
          </a:p>
          <a:p>
            <a:pPr lvl="8">
              <a:buNone/>
            </a:pPr>
            <a:endParaRPr lang="ru-RU" sz="1600" dirty="0" smtClean="0">
              <a:latin typeface="Arial Black" pitchFamily="34" charset="0"/>
            </a:endParaRPr>
          </a:p>
          <a:p>
            <a:pPr lvl="8">
              <a:buNone/>
            </a:pPr>
            <a:endParaRPr lang="ru-RU" sz="1600" dirty="0" smtClean="0">
              <a:latin typeface="Arial Black" pitchFamily="34" charset="0"/>
            </a:endParaRPr>
          </a:p>
          <a:p>
            <a:pPr lvl="8">
              <a:buNone/>
            </a:pPr>
            <a:r>
              <a:rPr lang="ru-RU" sz="2400" dirty="0" smtClean="0">
                <a:latin typeface="Arial Black" pitchFamily="34" charset="0"/>
              </a:rPr>
              <a:t/>
            </a:r>
            <a:br>
              <a:rPr lang="ru-RU" sz="2400" dirty="0" smtClean="0">
                <a:latin typeface="Arial Black" pitchFamily="34" charset="0"/>
              </a:rPr>
            </a:br>
            <a:endParaRPr lang="ru-RU" sz="2400" dirty="0">
              <a:latin typeface="Arial Black" pitchFamily="34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500562" y="1600201"/>
            <a:ext cx="3714776" cy="418625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endParaRPr lang="ru-RU" sz="2400" dirty="0" smtClean="0">
              <a:latin typeface="Arial Black" pitchFamily="34" charset="0"/>
            </a:endParaRPr>
          </a:p>
          <a:p>
            <a:pPr>
              <a:lnSpc>
                <a:spcPct val="150000"/>
              </a:lnSpc>
              <a:buNone/>
            </a:pPr>
            <a:r>
              <a:rPr lang="ru-RU" sz="2000" b="1" dirty="0" smtClean="0">
                <a:latin typeface="+mj-lt"/>
              </a:rPr>
              <a:t>      Математика- это язык, на котором  написана книга  природы.</a:t>
            </a:r>
          </a:p>
          <a:p>
            <a:pPr>
              <a:lnSpc>
                <a:spcPct val="150000"/>
              </a:lnSpc>
              <a:buNone/>
            </a:pPr>
            <a:r>
              <a:rPr lang="ru-RU" sz="2000" b="1" dirty="0" smtClean="0">
                <a:latin typeface="+mj-lt"/>
              </a:rPr>
              <a:t>                     Галилео Галилей</a:t>
            </a:r>
            <a:endParaRPr lang="ru-RU" sz="2000" b="1" dirty="0">
              <a:latin typeface="+mj-lt"/>
            </a:endParaRPr>
          </a:p>
        </p:txBody>
      </p:sp>
      <p:pic>
        <p:nvPicPr>
          <p:cNvPr id="1026" name="Picture 2" descr="C:\Users\User\Pictures\824316_buket-polevyh-cvetov-v-kartinkah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857364"/>
            <a:ext cx="3457581" cy="37794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Pictures\327520_900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 bwMode="auto">
          <a:xfrm>
            <a:off x="357158" y="357166"/>
            <a:ext cx="8501122" cy="6289675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1357290" y="274638"/>
            <a:ext cx="6000792" cy="5726130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/>
              <a:t>Содержание: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 </a:t>
            </a:r>
            <a:r>
              <a:rPr lang="ru-RU" sz="1800" b="1" dirty="0" smtClean="0"/>
              <a:t>1. За страницами  учебника истории …</a:t>
            </a:r>
            <a:br>
              <a:rPr lang="ru-RU" sz="1800" b="1" dirty="0" smtClean="0"/>
            </a:br>
            <a:r>
              <a:rPr lang="ru-RU" sz="1800" b="1" dirty="0" smtClean="0"/>
              <a:t>           - Абу   Райхан  Бируни</a:t>
            </a:r>
            <a:br>
              <a:rPr lang="ru-RU" sz="1800" b="1" dirty="0" smtClean="0"/>
            </a:br>
            <a:r>
              <a:rPr lang="ru-RU" sz="1800" b="1" dirty="0" smtClean="0"/>
              <a:t>          - Основные труды Бируни</a:t>
            </a:r>
            <a:br>
              <a:rPr lang="ru-RU" sz="1800" b="1" dirty="0" smtClean="0"/>
            </a:br>
            <a:r>
              <a:rPr lang="ru-RU" sz="1800" b="1" dirty="0" smtClean="0"/>
              <a:t> 2.Ситуации в жизни такие : либо сложные, либо простые!</a:t>
            </a:r>
            <a:br>
              <a:rPr lang="ru-RU" sz="1800" b="1" dirty="0" smtClean="0"/>
            </a:br>
            <a:r>
              <a:rPr lang="ru-RU" sz="1800" b="1" dirty="0" smtClean="0"/>
              <a:t> 3.Поэзия, математика- сколь родственны они…</a:t>
            </a:r>
            <a:br>
              <a:rPr lang="ru-RU" sz="1800" b="1" dirty="0" smtClean="0"/>
            </a:br>
            <a:r>
              <a:rPr lang="ru-RU" sz="1800" b="1" dirty="0" smtClean="0"/>
              <a:t>           - Пословицы о времени</a:t>
            </a:r>
            <a:br>
              <a:rPr lang="ru-RU" sz="1800" b="1" dirty="0" smtClean="0"/>
            </a:br>
            <a:r>
              <a:rPr lang="ru-RU" sz="1800" b="1" dirty="0" smtClean="0"/>
              <a:t>           - Пословицы о счете</a:t>
            </a:r>
            <a:br>
              <a:rPr lang="ru-RU" sz="1800" b="1" dirty="0" smtClean="0"/>
            </a:br>
            <a:r>
              <a:rPr lang="ru-RU" sz="1800" b="1" dirty="0" smtClean="0"/>
              <a:t>           - Геометрические пословицы</a:t>
            </a:r>
            <a:br>
              <a:rPr lang="ru-RU" sz="1800" b="1" dirty="0" smtClean="0"/>
            </a:br>
            <a:r>
              <a:rPr lang="ru-RU" sz="1800" b="1" dirty="0" smtClean="0"/>
              <a:t> 4. Математика в природе.</a:t>
            </a:r>
            <a:br>
              <a:rPr lang="ru-RU" sz="1800" b="1" dirty="0" smtClean="0"/>
            </a:br>
            <a:r>
              <a:rPr lang="ru-RU" sz="1800" b="1" dirty="0" smtClean="0"/>
              <a:t>           - Математические растения Архангельской области</a:t>
            </a:r>
            <a:br>
              <a:rPr lang="ru-RU" sz="1800" b="1" dirty="0" smtClean="0"/>
            </a:br>
            <a:r>
              <a:rPr lang="ru-RU" sz="1800" b="1" dirty="0" smtClean="0"/>
              <a:t>           - Математические растения</a:t>
            </a:r>
            <a:br>
              <a:rPr lang="ru-RU" sz="1800" b="1" dirty="0" smtClean="0"/>
            </a:br>
            <a:r>
              <a:rPr lang="ru-RU" sz="1800" b="1" dirty="0" smtClean="0"/>
              <a:t> 5.Математическая живопись</a:t>
            </a:r>
            <a:br>
              <a:rPr lang="ru-RU" sz="1800" b="1" dirty="0" smtClean="0"/>
            </a:br>
            <a:r>
              <a:rPr lang="ru-RU" sz="1800" b="1" dirty="0" smtClean="0"/>
              <a:t>            -Цирк, цирк, цирк!!!</a:t>
            </a:r>
            <a:br>
              <a:rPr lang="ru-RU" sz="1800" b="1" dirty="0" smtClean="0"/>
            </a:br>
            <a:r>
              <a:rPr lang="ru-RU" sz="1800" b="1" dirty="0" smtClean="0"/>
              <a:t>            - Само – само – самовар  на столе красуется!</a:t>
            </a:r>
            <a:endParaRPr lang="ru-RU" sz="1800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User\Pictures\327520_900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85728"/>
            <a:ext cx="8572500" cy="635798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428604"/>
            <a:ext cx="6929486" cy="98903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Arial Black" pitchFamily="34" charset="0"/>
                <a:cs typeface="Arial" pitchFamily="34" charset="0"/>
              </a:rPr>
              <a:t> </a:t>
            </a:r>
            <a:r>
              <a:rPr lang="ru-RU" sz="24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Математика в  природе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600201"/>
            <a:ext cx="7215238" cy="440056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800" i="1" dirty="0" smtClean="0">
                <a:cs typeface="Aharoni" pitchFamily="2" charset="-79"/>
              </a:rPr>
              <a:t>Когда-то очень давно, далеко на Севере, на берегу студеного Белого моря жил миролюбивый народ.  Ходил в  море на промысел, возделывал  землю, разводил скот, растил детей. </a:t>
            </a:r>
          </a:p>
          <a:p>
            <a:pPr algn="just">
              <a:buNone/>
            </a:pPr>
            <a:r>
              <a:rPr lang="ru-RU" sz="1800" i="1" dirty="0" smtClean="0">
                <a:cs typeface="Aharoni" pitchFamily="2" charset="-79"/>
              </a:rPr>
              <a:t> Однако, не всем это нравилось, как-то раз сильный враг напал  на мирные поселения, разрушил баркасы и дома, разорил  пашни.</a:t>
            </a:r>
          </a:p>
          <a:p>
            <a:pPr algn="just">
              <a:buNone/>
            </a:pPr>
            <a:r>
              <a:rPr lang="ru-RU" sz="1800" i="1" dirty="0" smtClean="0">
                <a:cs typeface="Aharoni" pitchFamily="2" charset="-79"/>
              </a:rPr>
              <a:t>  Пришлось людям прятаться в глухих лесах и болотах. Но от сырости  и  смрада  гнилых болот захворали люди.</a:t>
            </a:r>
          </a:p>
          <a:p>
            <a:pPr algn="just">
              <a:buNone/>
            </a:pPr>
            <a:r>
              <a:rPr lang="ru-RU" sz="1800" i="1" dirty="0" smtClean="0">
                <a:cs typeface="Aharoni" pitchFamily="2" charset="-79"/>
              </a:rPr>
              <a:t>  И взмолились они тогда, стали просить Бога послать им помощь, исцелить их и спасти. </a:t>
            </a:r>
          </a:p>
          <a:p>
            <a:pPr algn="just">
              <a:buNone/>
            </a:pPr>
            <a:r>
              <a:rPr lang="ru-RU" sz="1800" i="1" dirty="0" smtClean="0">
                <a:cs typeface="Aharoni" pitchFamily="2" charset="-79"/>
              </a:rPr>
              <a:t>  И послал им Бог спасение. Усыпал северную землю разными  растениями. И стал гордый народ целебными корнями, листьями  да цветами от недугов спасаться.  </a:t>
            </a:r>
          </a:p>
          <a:p>
            <a:endParaRPr lang="ru-RU" sz="18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User\Pictures\327520_9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42852"/>
            <a:ext cx="8572500" cy="65722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429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</a:t>
            </a:r>
            <a:br>
              <a:rPr lang="ru-RU" sz="2800" b="1" dirty="0" smtClean="0"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 smtClean="0"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 smtClean="0"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 smtClean="0">
                <a:latin typeface="Arial" pitchFamily="34" charset="0"/>
                <a:cs typeface="Arial" pitchFamily="34" charset="0"/>
              </a:rPr>
            </a:br>
            <a:r>
              <a:rPr lang="ru-RU" sz="3100" b="1" dirty="0" smtClean="0">
                <a:latin typeface="Arial Black" pitchFamily="34" charset="0"/>
                <a:cs typeface="Arial" pitchFamily="34" charset="0"/>
              </a:rPr>
              <a:t/>
            </a:r>
            <a:br>
              <a:rPr lang="ru-RU" sz="3100" b="1" dirty="0" smtClean="0">
                <a:latin typeface="Arial Black" pitchFamily="34" charset="0"/>
                <a:cs typeface="Arial" pitchFamily="34" charset="0"/>
              </a:rPr>
            </a:br>
            <a:endParaRPr lang="ru-RU" sz="3100" b="1" dirty="0"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1026" name="Picture 2" descr="C:\Users\User\Pictures\Chelidonium07-1068x71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000100" y="1357298"/>
            <a:ext cx="2500330" cy="2000264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643306" y="1285860"/>
            <a:ext cx="4500594" cy="485778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800" b="1" i="1" dirty="0" smtClean="0">
                <a:latin typeface="Arial" pitchFamily="34" charset="0"/>
                <a:cs typeface="Arial" pitchFamily="34" charset="0"/>
              </a:rPr>
              <a:t>Чи</a:t>
            </a:r>
            <a:r>
              <a:rPr lang="ru-RU" sz="1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СТО</a:t>
            </a:r>
            <a:r>
              <a:rPr lang="ru-RU" sz="1800" b="1" i="1" dirty="0" smtClean="0">
                <a:latin typeface="Arial" pitchFamily="34" charset="0"/>
                <a:cs typeface="Arial" pitchFamily="34" charset="0"/>
              </a:rPr>
              <a:t>тел</a:t>
            </a: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 -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старожил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нашей планеты. Люди стали использовать его в своих целях много веков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назад</a:t>
            </a:r>
          </a:p>
          <a:p>
            <a:pPr algn="just"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    Лекарственные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средства с чистотелом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характеризуются противосудорожным, обезболивающим,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ранозаживляющим и антибактериальным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действием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. 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ru-RU" sz="1600" b="1" i="1" dirty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  </a:t>
            </a:r>
          </a:p>
          <a:p>
            <a:pPr algn="just">
              <a:buNone/>
            </a:pPr>
            <a:r>
              <a:rPr lang="ru-RU" sz="1600" b="1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i="1" dirty="0" smtClean="0">
                <a:latin typeface="Arial" pitchFamily="34" charset="0"/>
                <a:cs typeface="Arial" pitchFamily="34" charset="0"/>
              </a:rPr>
              <a:t>Люби</a:t>
            </a:r>
            <a:r>
              <a:rPr lang="ru-RU" sz="1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СТО</a:t>
            </a:r>
            <a:r>
              <a:rPr lang="ru-RU" sz="1800" b="1" i="1" dirty="0" smtClean="0">
                <a:latin typeface="Arial" pitchFamily="34" charset="0"/>
                <a:cs typeface="Arial" pitchFamily="34" charset="0"/>
              </a:rPr>
              <a:t>к </a:t>
            </a: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растение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с очень интересным названием и удивительными целебными и полезными свойствами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    Корни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включают в рацион при заболеваниях почек, желчного пузыря, печени, ревматизме, метеоризме, ожирении. </a:t>
            </a:r>
            <a:endParaRPr lang="ru-RU" sz="16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357166"/>
            <a:ext cx="70723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Математические   растения Архангельской  области</a:t>
            </a:r>
            <a:endParaRPr lang="ru-RU" sz="2400" dirty="0"/>
          </a:p>
        </p:txBody>
      </p:sp>
      <p:pic>
        <p:nvPicPr>
          <p:cNvPr id="5122" name="Picture 2" descr="https://im0-tub-ru.yandex.net/i?id=763d6256c799459d69c6d3efbd289f67-l&amp;n=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9" y="3786190"/>
            <a:ext cx="2480038" cy="2140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User\Pictures\327520_9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42852"/>
            <a:ext cx="8572500" cy="65722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357166"/>
            <a:ext cx="7358114" cy="92869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      </a:t>
            </a:r>
            <a:r>
              <a:rPr lang="ru-RU" sz="24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Математические   растения Архангельской  области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 smtClean="0">
                <a:latin typeface="Arial" pitchFamily="34" charset="0"/>
                <a:cs typeface="Arial" pitchFamily="34" charset="0"/>
              </a:rPr>
            </a:br>
            <a:endParaRPr lang="ru-RU" sz="2400" dirty="0"/>
          </a:p>
        </p:txBody>
      </p:sp>
      <p:pic>
        <p:nvPicPr>
          <p:cNvPr id="23554" name="Picture 2" descr="C:\Users\User\Pictures\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 bwMode="auto">
          <a:xfrm>
            <a:off x="1000100" y="1285860"/>
            <a:ext cx="2714644" cy="2214578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643306" y="1142984"/>
            <a:ext cx="4643470" cy="4857784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sz="1900" b="1" i="1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ru-RU" sz="7200" b="1" i="1" dirty="0" smtClean="0">
                <a:latin typeface="Arial" pitchFamily="34" charset="0"/>
                <a:cs typeface="Arial" pitchFamily="34" charset="0"/>
              </a:rPr>
              <a:t>  Золото</a:t>
            </a:r>
            <a:r>
              <a:rPr lang="ru-RU" sz="72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ТЫСЯЧ</a:t>
            </a:r>
            <a:r>
              <a:rPr lang="ru-RU" sz="7200" b="1" i="1" dirty="0" smtClean="0">
                <a:latin typeface="Arial" pitchFamily="34" charset="0"/>
                <a:cs typeface="Arial" pitchFamily="34" charset="0"/>
              </a:rPr>
              <a:t>ник-</a:t>
            </a:r>
            <a:r>
              <a:rPr lang="ru-RU" sz="72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sz="6400" dirty="0" smtClean="0">
                <a:latin typeface="Arial" pitchFamily="34" charset="0"/>
                <a:cs typeface="Arial" pitchFamily="34" charset="0"/>
              </a:rPr>
              <a:t>Лечебные свойства  широко применяются и в народной медицине,  и в официальной.</a:t>
            </a:r>
          </a:p>
          <a:p>
            <a:pPr algn="just">
              <a:buNone/>
            </a:pPr>
            <a:r>
              <a:rPr lang="ru-RU" sz="6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6400" dirty="0" smtClean="0">
                <a:latin typeface="Arial" pitchFamily="34" charset="0"/>
                <a:cs typeface="Arial" pitchFamily="34" charset="0"/>
              </a:rPr>
              <a:t>     Многие желудочные сборы и сборы для улучшения аппетита содержат траву.</a:t>
            </a:r>
          </a:p>
          <a:p>
            <a:pPr algn="just">
              <a:buNone/>
            </a:pPr>
            <a:r>
              <a:rPr lang="ru-RU" sz="6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6400" dirty="0" smtClean="0">
                <a:latin typeface="Arial" pitchFamily="34" charset="0"/>
                <a:cs typeface="Arial" pitchFamily="34" charset="0"/>
              </a:rPr>
              <a:t>      В традиционной медицине это лекарственное растение используют в виде настойки, отвара и настоя.</a:t>
            </a:r>
            <a:br>
              <a:rPr lang="ru-RU" sz="6400" dirty="0" smtClean="0">
                <a:latin typeface="Arial" pitchFamily="34" charset="0"/>
                <a:cs typeface="Arial" pitchFamily="34" charset="0"/>
              </a:rPr>
            </a:br>
            <a:endParaRPr lang="ru-RU" sz="6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6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1900" dirty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ru-RU" sz="29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72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ПЯТИ</a:t>
            </a:r>
            <a:r>
              <a:rPr lang="ru-RU" sz="7200" b="1" i="1" dirty="0" smtClean="0">
                <a:latin typeface="Arial" pitchFamily="34" charset="0"/>
                <a:cs typeface="Arial" pitchFamily="34" charset="0"/>
              </a:rPr>
              <a:t>листник</a:t>
            </a:r>
            <a:r>
              <a:rPr lang="ru-RU" sz="4500" b="1" i="1" dirty="0" smtClean="0">
                <a:solidFill>
                  <a:srgbClr val="FF0000"/>
                </a:solidFill>
              </a:rPr>
              <a:t> </a:t>
            </a:r>
            <a:r>
              <a:rPr lang="en-US" sz="64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6400" dirty="0" smtClean="0">
                <a:latin typeface="Arial" pitchFamily="34" charset="0"/>
                <a:cs typeface="Arial" pitchFamily="34" charset="0"/>
              </a:rPr>
              <a:t>сабельник)- из-за </a:t>
            </a:r>
            <a:r>
              <a:rPr lang="ru-RU" sz="6400" dirty="0">
                <a:latin typeface="Arial" pitchFamily="34" charset="0"/>
                <a:cs typeface="Arial" pitchFamily="34" charset="0"/>
              </a:rPr>
              <a:t>его лечебных и тонизирующих </a:t>
            </a:r>
            <a:r>
              <a:rPr lang="ru-RU" sz="6400" dirty="0" smtClean="0">
                <a:latin typeface="Arial" pitchFamily="34" charset="0"/>
                <a:cs typeface="Arial" pitchFamily="34" charset="0"/>
              </a:rPr>
              <a:t>свойств, </a:t>
            </a:r>
            <a:r>
              <a:rPr lang="ru-RU" sz="6400" dirty="0">
                <a:latin typeface="Arial" pitchFamily="34" charset="0"/>
                <a:cs typeface="Arial" pitchFamily="34" charset="0"/>
              </a:rPr>
              <a:t>сабельник еще часто называют русским </a:t>
            </a:r>
            <a:r>
              <a:rPr lang="ru-RU" sz="6400" dirty="0" smtClean="0">
                <a:latin typeface="Arial" pitchFamily="34" charset="0"/>
                <a:cs typeface="Arial" pitchFamily="34" charset="0"/>
              </a:rPr>
              <a:t>женьшенем </a:t>
            </a:r>
          </a:p>
          <a:p>
            <a:pPr algn="just">
              <a:buNone/>
            </a:pPr>
            <a:r>
              <a:rPr lang="ru-RU" sz="6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6400" dirty="0" smtClean="0">
                <a:latin typeface="Arial" pitchFamily="34" charset="0"/>
                <a:cs typeface="Arial" pitchFamily="34" charset="0"/>
              </a:rPr>
              <a:t>      Препараты из сабельника   обладают кровоостанавливающими и ранозаживляющими, обезболивающими и противозудными, отхаркивающими и мочегонными действиями, способны обновлять ослабленные клетки организма и очищать его от токсинов.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4000" dirty="0" smtClean="0">
                <a:latin typeface="Arial" pitchFamily="34" charset="0"/>
                <a:cs typeface="Arial" pitchFamily="34" charset="0"/>
              </a:rPr>
            </a:br>
            <a:r>
              <a:rPr lang="ru-RU" sz="3400" dirty="0" smtClean="0"/>
              <a:t/>
            </a:r>
            <a:br>
              <a:rPr lang="ru-RU" sz="3400" dirty="0" smtClean="0"/>
            </a:br>
            <a:endParaRPr lang="ru-RU" dirty="0" smtClean="0"/>
          </a:p>
        </p:txBody>
      </p:sp>
      <p:pic>
        <p:nvPicPr>
          <p:cNvPr id="23555" name="Picture 3" descr="C:\Users\User\Pictures\2161078-030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3714753"/>
            <a:ext cx="2714644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User\Pictures\327520_9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8572500" cy="650085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357166"/>
            <a:ext cx="71438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Математические   растения 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25" name="Текст 24"/>
          <p:cNvSpPr>
            <a:spLocks noGrp="1"/>
          </p:cNvSpPr>
          <p:nvPr>
            <p:ph type="body" idx="1"/>
          </p:nvPr>
        </p:nvSpPr>
        <p:spPr>
          <a:xfrm>
            <a:off x="457200" y="1214423"/>
            <a:ext cx="4040188" cy="478634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4579" name="Picture 3" descr="C:\Users\User\Pictures\143831_8f703b4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071538" y="1357299"/>
            <a:ext cx="3571900" cy="22860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" name="Текст 25"/>
          <p:cNvSpPr>
            <a:spLocks noGrp="1"/>
          </p:cNvSpPr>
          <p:nvPr>
            <p:ph type="body" sz="quarter" idx="3"/>
          </p:nvPr>
        </p:nvSpPr>
        <p:spPr>
          <a:xfrm>
            <a:off x="4645025" y="1214423"/>
            <a:ext cx="4041775" cy="471490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4582" name="Picture 6" descr="C:\Users\User\Pictures\dd354f6b3c23d450cfa51a50bb0684cd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4643439" y="1357299"/>
            <a:ext cx="3500462" cy="2286015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 rot="10800000" flipV="1">
            <a:off x="857220" y="3218869"/>
            <a:ext cx="3429025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ЭкзоХОРДА</a:t>
            </a:r>
            <a:endParaRPr lang="ru-RU" sz="2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143505" y="3214686"/>
            <a:ext cx="285752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ЦЕНТРантус</a:t>
            </a:r>
            <a:endParaRPr lang="ru-RU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4583" name="Picture 7" descr="C:\Users\User\Pictures\chernokoren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1538" y="3643314"/>
            <a:ext cx="3571900" cy="2286016"/>
          </a:xfrm>
          <a:prstGeom prst="rect">
            <a:avLst/>
          </a:prstGeom>
          <a:noFill/>
        </p:spPr>
      </p:pic>
      <p:sp>
        <p:nvSpPr>
          <p:cNvPr id="28" name="Прямоугольник 27"/>
          <p:cNvSpPr/>
          <p:nvPr/>
        </p:nvSpPr>
        <p:spPr>
          <a:xfrm>
            <a:off x="1285852" y="5357826"/>
            <a:ext cx="278608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ЧерноКОРЕНЬ</a:t>
            </a:r>
            <a:endParaRPr lang="ru-RU" sz="2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500562" y="4357693"/>
            <a:ext cx="34290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Текст 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надп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4584" name="Picture 8" descr="C:\Users\User\Pictures\2912_35374_big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3643314"/>
            <a:ext cx="3500462" cy="2286016"/>
          </a:xfrm>
          <a:prstGeom prst="rect">
            <a:avLst/>
          </a:prstGeom>
          <a:noFill/>
        </p:spPr>
      </p:pic>
      <p:sp>
        <p:nvSpPr>
          <p:cNvPr id="31" name="Прямоугольник 30"/>
          <p:cNvSpPr/>
          <p:nvPr/>
        </p:nvSpPr>
        <p:spPr>
          <a:xfrm>
            <a:off x="4572000" y="5357826"/>
            <a:ext cx="414340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ЧАСтуха</a:t>
            </a:r>
            <a:endParaRPr lang="ru-RU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User\Pictures\327520_9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572500" cy="6572296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928662" y="428604"/>
            <a:ext cx="6929486" cy="1000132"/>
          </a:xfrm>
        </p:spPr>
        <p:txBody>
          <a:bodyPr>
            <a:normAutofit/>
          </a:bodyPr>
          <a:lstStyle/>
          <a:p>
            <a:r>
              <a:rPr lang="ru-RU" sz="24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Математическая   живопись </a:t>
            </a:r>
            <a:endParaRPr lang="ru-RU" sz="2400" dirty="0"/>
          </a:p>
        </p:txBody>
      </p:sp>
      <p:pic>
        <p:nvPicPr>
          <p:cNvPr id="3074" name="Picture 2" descr="C:\Users\User\Pictures\m56ba276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 bwMode="auto">
          <a:xfrm>
            <a:off x="1142976" y="1714488"/>
            <a:ext cx="3344858" cy="3534378"/>
          </a:xfrm>
          <a:prstGeom prst="rect">
            <a:avLst/>
          </a:prstGeom>
          <a:noFill/>
        </p:spPr>
      </p:pic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500562" y="1643049"/>
            <a:ext cx="3643338" cy="428628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endParaRPr lang="ru-RU" sz="2200" b="1" dirty="0" smtClean="0">
              <a:latin typeface="+mj-lt"/>
              <a:cs typeface="Arial" pitchFamily="34" charset="0"/>
            </a:endParaRPr>
          </a:p>
          <a:p>
            <a:pPr>
              <a:lnSpc>
                <a:spcPct val="150000"/>
              </a:lnSpc>
              <a:buNone/>
            </a:pPr>
            <a:r>
              <a:rPr lang="ru-RU" sz="2200" b="1" dirty="0" smtClean="0">
                <a:latin typeface="+mj-lt"/>
                <a:cs typeface="Arial" pitchFamily="34" charset="0"/>
              </a:rPr>
              <a:t>      </a:t>
            </a:r>
            <a:r>
              <a:rPr lang="ru-RU" sz="2000" b="1" dirty="0" smtClean="0">
                <a:latin typeface="+mj-lt"/>
                <a:cs typeface="Arial" pitchFamily="34" charset="0"/>
              </a:rPr>
              <a:t>В математике есть своя красота, как в живописи и поэзии.</a:t>
            </a:r>
          </a:p>
          <a:p>
            <a:pPr>
              <a:lnSpc>
                <a:spcPct val="150000"/>
              </a:lnSpc>
              <a:buNone/>
            </a:pPr>
            <a:r>
              <a:rPr lang="ru-RU" sz="2000" b="1" dirty="0" smtClean="0">
                <a:latin typeface="+mj-lt"/>
                <a:cs typeface="Arial" pitchFamily="34" charset="0"/>
              </a:rPr>
              <a:t>                  Н.Е. Жуковский</a:t>
            </a:r>
            <a:endParaRPr lang="ru-RU" sz="2000" b="1" dirty="0">
              <a:latin typeface="+mj-lt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User\Pictures\327520_9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42852"/>
            <a:ext cx="8572500" cy="6500858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Цирк, цирк, цирк!!!</a:t>
            </a:r>
            <a:endParaRPr lang="ru-RU" sz="2400" dirty="0"/>
          </a:p>
        </p:txBody>
      </p:sp>
      <p:pic>
        <p:nvPicPr>
          <p:cNvPr id="2051" name="Picture 3" descr="C:\Users\User\Pictures\IMG_012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500166" y="1571612"/>
            <a:ext cx="6303457" cy="418625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Pictures\327520_9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572500" cy="642938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143800" cy="108266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Само- само- самовар </a:t>
            </a:r>
            <a:b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</a:br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на столе красуется !!! </a:t>
            </a:r>
            <a:endParaRPr lang="ru-RU" sz="2400" dirty="0"/>
          </a:p>
        </p:txBody>
      </p:sp>
      <p:pic>
        <p:nvPicPr>
          <p:cNvPr id="3075" name="Picture 3" descr="C:\Users\User\Pictures\IMG_012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4691" y="1600201"/>
            <a:ext cx="6034617" cy="425769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C:\Users\User\Pictures\327520_9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643998" cy="650085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571480"/>
            <a:ext cx="6715172" cy="5286412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000" b="1" dirty="0" smtClean="0"/>
              <a:t>Интернет-ресурсы</a:t>
            </a:r>
            <a:r>
              <a:rPr lang="ru-RU" sz="2000" b="1" dirty="0" smtClean="0"/>
              <a:t>:</a:t>
            </a:r>
            <a:br>
              <a:rPr lang="ru-RU" sz="2000" b="1" dirty="0" smtClean="0"/>
            </a:br>
            <a:r>
              <a:rPr lang="ru-RU" sz="1600" dirty="0" smtClean="0"/>
              <a:t>  </a:t>
            </a:r>
            <a:r>
              <a:rPr lang="ru-RU" sz="1600" u="sng" dirty="0" smtClean="0">
                <a:hlinkClick r:id="rId3"/>
              </a:rPr>
              <a:t>Портрет Абу </a:t>
            </a:r>
            <a:r>
              <a:rPr lang="ru-RU" sz="1600" u="sng" dirty="0" err="1" smtClean="0">
                <a:hlinkClick r:id="rId3"/>
              </a:rPr>
              <a:t>Беруни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  </a:t>
            </a:r>
            <a:r>
              <a:rPr lang="ru-RU" sz="1600" u="sng" dirty="0" smtClean="0">
                <a:hlinkClick r:id="rId4"/>
              </a:rPr>
              <a:t>Памятник Бируни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  </a:t>
            </a:r>
            <a:r>
              <a:rPr lang="ru-RU" sz="1600" u="sng" dirty="0" smtClean="0">
                <a:hlinkClick r:id="rId5"/>
              </a:rPr>
              <a:t>Корзина с яблоками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  </a:t>
            </a:r>
            <a:r>
              <a:rPr lang="ru-RU" sz="1600" u="sng" dirty="0" smtClean="0">
                <a:hlinkClick r:id="rId6"/>
              </a:rPr>
              <a:t>Дети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  </a:t>
            </a:r>
            <a:r>
              <a:rPr lang="ru-RU" sz="1600" u="sng" dirty="0" smtClean="0">
                <a:hlinkClick r:id="rId7"/>
              </a:rPr>
              <a:t>Портрет Пушкина</a:t>
            </a:r>
            <a:r>
              <a:rPr lang="ru-RU" sz="1600" dirty="0" smtClean="0"/>
              <a:t> </a:t>
            </a:r>
            <a:br>
              <a:rPr lang="ru-RU" sz="1600" dirty="0" smtClean="0"/>
            </a:br>
            <a:r>
              <a:rPr lang="ru-RU" sz="1600" dirty="0" smtClean="0"/>
              <a:t>  </a:t>
            </a:r>
            <a:r>
              <a:rPr lang="ru-RU" sz="1600" u="sng" dirty="0" smtClean="0">
                <a:hlinkClick r:id="rId8"/>
              </a:rPr>
              <a:t>Рисунок цветов</a:t>
            </a:r>
            <a:r>
              <a:rPr lang="ru-RU" sz="1600" dirty="0" smtClean="0"/>
              <a:t> </a:t>
            </a:r>
            <a:br>
              <a:rPr lang="ru-RU" sz="1600" dirty="0" smtClean="0"/>
            </a:br>
            <a:r>
              <a:rPr lang="ru-RU" sz="1600" dirty="0" smtClean="0"/>
              <a:t>  </a:t>
            </a:r>
            <a:r>
              <a:rPr lang="ru-RU" sz="1600" u="sng" dirty="0" smtClean="0">
                <a:hlinkClick r:id="rId9"/>
              </a:rPr>
              <a:t>Чистотел</a:t>
            </a:r>
            <a:r>
              <a:rPr lang="ru-RU" sz="1600" dirty="0" smtClean="0"/>
              <a:t> </a:t>
            </a:r>
            <a:br>
              <a:rPr lang="ru-RU" sz="1600" dirty="0" smtClean="0"/>
            </a:br>
            <a:r>
              <a:rPr lang="ru-RU" sz="1600" dirty="0" smtClean="0"/>
              <a:t>  </a:t>
            </a:r>
            <a:r>
              <a:rPr lang="ru-RU" sz="1600" u="sng" dirty="0" smtClean="0">
                <a:hlinkClick r:id="rId10"/>
              </a:rPr>
              <a:t>Любисток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  </a:t>
            </a:r>
            <a:r>
              <a:rPr lang="ru-RU" sz="1600" u="sng" dirty="0" smtClean="0">
                <a:hlinkClick r:id="rId11"/>
              </a:rPr>
              <a:t>Золототысячник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  </a:t>
            </a:r>
            <a:r>
              <a:rPr lang="ru-RU" sz="1600" u="sng" dirty="0" err="1" smtClean="0">
                <a:hlinkClick r:id="rId12"/>
              </a:rPr>
              <a:t>Пятилистник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  </a:t>
            </a:r>
            <a:r>
              <a:rPr lang="ru-RU" sz="1600" u="sng" dirty="0" err="1" smtClean="0">
                <a:hlinkClick r:id="rId13"/>
              </a:rPr>
              <a:t>Экзохорда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  </a:t>
            </a:r>
            <a:r>
              <a:rPr lang="ru-RU" sz="1600" u="sng" dirty="0" err="1" smtClean="0">
                <a:hlinkClick r:id="rId14"/>
              </a:rPr>
              <a:t>Центрантус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  </a:t>
            </a:r>
            <a:r>
              <a:rPr lang="ru-RU" sz="1600" u="sng" dirty="0" smtClean="0">
                <a:hlinkClick r:id="rId15"/>
              </a:rPr>
              <a:t>Чернокорень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  </a:t>
            </a:r>
            <a:r>
              <a:rPr lang="ru-RU" sz="1600" u="sng" dirty="0" smtClean="0">
                <a:hlinkClick r:id="rId16"/>
              </a:rPr>
              <a:t>Частуха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  </a:t>
            </a:r>
            <a:r>
              <a:rPr lang="ru-RU" sz="1600" u="sng" dirty="0" smtClean="0">
                <a:hlinkClick r:id="rId17"/>
              </a:rPr>
              <a:t>Рисунок цифрами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  </a:t>
            </a:r>
            <a:r>
              <a:rPr lang="ru-RU" sz="1600" u="sng" dirty="0" smtClean="0">
                <a:hlinkClick r:id="rId18"/>
              </a:rPr>
              <a:t>Геометрические тела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  </a:t>
            </a:r>
            <a:r>
              <a:rPr lang="ru-RU" sz="1600" u="sng" dirty="0" smtClean="0">
                <a:hlinkClick r:id="rId19"/>
              </a:rPr>
              <a:t>Часы с крыльями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 </a:t>
            </a:r>
            <a:br>
              <a:rPr lang="ru-RU" sz="16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C:\Users\User\Pictures\327520_9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643998" cy="650085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571480"/>
            <a:ext cx="6715172" cy="5286412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000" b="1" dirty="0" smtClean="0"/>
              <a:t>В подготовке  презентации принимали участие:</a:t>
            </a:r>
            <a:br>
              <a:rPr lang="ru-RU" sz="2000" b="1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Иллюстраторы:</a:t>
            </a:r>
            <a:br>
              <a:rPr lang="ru-RU" sz="1800" dirty="0" smtClean="0"/>
            </a:br>
            <a:r>
              <a:rPr lang="ru-RU" sz="1800" dirty="0" smtClean="0"/>
              <a:t>Макаренко  Алена</a:t>
            </a:r>
            <a:br>
              <a:rPr lang="ru-RU" sz="1800" dirty="0" smtClean="0"/>
            </a:br>
            <a:r>
              <a:rPr lang="ru-RU" sz="1800" dirty="0" smtClean="0"/>
              <a:t>Кудрявцев  Иван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Сценарист:</a:t>
            </a:r>
            <a:br>
              <a:rPr lang="ru-RU" sz="1800" dirty="0" smtClean="0"/>
            </a:br>
            <a:r>
              <a:rPr lang="ru-RU" sz="1800" dirty="0" smtClean="0"/>
              <a:t>Макаренко  Алена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Редактор:</a:t>
            </a:r>
            <a:br>
              <a:rPr lang="ru-RU" sz="1800" dirty="0" smtClean="0"/>
            </a:br>
            <a:r>
              <a:rPr lang="ru-RU" sz="1800" dirty="0" smtClean="0"/>
              <a:t> </a:t>
            </a:r>
            <a:r>
              <a:rPr lang="ru-RU" sz="1800" dirty="0" err="1" smtClean="0"/>
              <a:t>Трунов</a:t>
            </a:r>
            <a:r>
              <a:rPr lang="ru-RU" sz="1800" dirty="0" smtClean="0"/>
              <a:t>  Ярослав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Руководитель:</a:t>
            </a:r>
            <a:br>
              <a:rPr lang="ru-RU" sz="1800" dirty="0" smtClean="0"/>
            </a:br>
            <a:r>
              <a:rPr lang="ru-RU" sz="1800" dirty="0" smtClean="0"/>
              <a:t>Зайцева Т.А.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Pictures\327520_9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72500" cy="6215106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214414" y="785794"/>
            <a:ext cx="6715172" cy="1071570"/>
          </a:xfrm>
        </p:spPr>
        <p:txBody>
          <a:bodyPr>
            <a:normAutofit/>
          </a:bodyPr>
          <a:lstStyle/>
          <a:p>
            <a:pPr algn="ctr"/>
            <a:r>
              <a:rPr lang="ru-RU" sz="24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За  страницами   учебника  истории…</a:t>
            </a:r>
            <a:endParaRPr lang="ru-RU" sz="2400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357290" y="2214554"/>
            <a:ext cx="6715172" cy="250033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tx1"/>
                </a:solidFill>
              </a:rPr>
              <a:t>Математик,  который не является также немного        поэтом,  никогда  не будет завершённым математиком.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tx1"/>
                </a:solidFill>
              </a:rPr>
              <a:t>                                                                 К. Вейерштрасс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Pictures\327520_9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14290"/>
            <a:ext cx="8572500" cy="635798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57224" y="428604"/>
            <a:ext cx="7215238" cy="928694"/>
          </a:xfrm>
          <a:effectLst>
            <a:innerShdw blurRad="114300">
              <a:prstClr val="black"/>
            </a:innerShdw>
          </a:effectLst>
        </p:spPr>
        <p:txBody>
          <a:bodyPr>
            <a:noAutofit/>
          </a:bodyPr>
          <a:lstStyle/>
          <a:p>
            <a:r>
              <a:rPr lang="ru-RU" sz="24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Абу  Райхан  Бируни                                   (04.09.973-09.12.1048)</a:t>
            </a:r>
            <a:endParaRPr lang="ru-RU" sz="2400" b="1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5602" name="Picture 2" descr="C:\Users\User\Pictures\Al-Biruni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 bwMode="auto">
          <a:xfrm>
            <a:off x="928663" y="1428736"/>
            <a:ext cx="2643206" cy="45720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500430" y="1524000"/>
            <a:ext cx="4786346" cy="4476768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>
                <a:latin typeface="+mj-lt"/>
              </a:rPr>
              <a:t>Полное имя </a:t>
            </a:r>
            <a:r>
              <a:rPr lang="ru-RU" sz="1800" dirty="0" smtClean="0"/>
              <a:t>Абу Рейхан Мухаммеда ибн Ахмеда аль-Бируни</a:t>
            </a:r>
            <a:r>
              <a:rPr lang="ru-RU" sz="1800" b="1" dirty="0" smtClean="0"/>
              <a:t> </a:t>
            </a:r>
            <a:endParaRPr lang="ru-RU" sz="1800" dirty="0" smtClean="0">
              <a:latin typeface="+mj-lt"/>
            </a:endParaRPr>
          </a:p>
          <a:p>
            <a:r>
              <a:rPr lang="ru-RU" sz="1800" dirty="0" smtClean="0">
                <a:latin typeface="+mj-lt"/>
              </a:rPr>
              <a:t>Родился в Узбекистане в г. Кят ( теперь это город называется Беруни)</a:t>
            </a:r>
          </a:p>
          <a:p>
            <a:r>
              <a:rPr lang="ru-RU" sz="1800" dirty="0" smtClean="0">
                <a:latin typeface="+mj-lt"/>
              </a:rPr>
              <a:t>В детстве на него обратил внимание известный ученый    Абу Наср Мансура ибн Али ибн Ирака, который привил интерес к естественным наукам  и особенно к математике и астрономии.</a:t>
            </a:r>
          </a:p>
          <a:p>
            <a:r>
              <a:rPr lang="ru-RU" sz="1800" dirty="0" smtClean="0">
                <a:latin typeface="+mj-lt"/>
              </a:rPr>
              <a:t>13 лет руководил Академией, где работал вместе с Абу Али ибн Сина (Авиценна), великим врачом, естествоиспытателем, философом.</a:t>
            </a:r>
          </a:p>
          <a:p>
            <a:r>
              <a:rPr lang="ru-RU" sz="1800" dirty="0" smtClean="0">
                <a:latin typeface="+mj-lt"/>
              </a:rPr>
              <a:t>Написал более 150 работ по истории, астрономии, математике, географии, лингвистике, минералогии и др.</a:t>
            </a:r>
          </a:p>
          <a:p>
            <a:endParaRPr lang="ru-RU" sz="1600" dirty="0" smtClean="0">
              <a:latin typeface="Arial Black" pitchFamily="34" charset="0"/>
            </a:endParaRPr>
          </a:p>
          <a:p>
            <a:pPr>
              <a:buNone/>
            </a:pPr>
            <a:endParaRPr lang="ru-RU" sz="18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C:\Users\User\Pictures\327520_9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42852"/>
            <a:ext cx="8572500" cy="65722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Память об  Абу  Райхан  Бируни</a:t>
            </a:r>
            <a:endParaRPr lang="ru-RU" sz="2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71868" y="1285860"/>
            <a:ext cx="4714908" cy="4643471"/>
          </a:xfrm>
        </p:spPr>
        <p:txBody>
          <a:bodyPr>
            <a:noAutofit/>
          </a:bodyPr>
          <a:lstStyle/>
          <a:p>
            <a:r>
              <a:rPr lang="ru-RU" sz="1600" dirty="0" smtClean="0"/>
              <a:t>В июне 2009 года в Вене на центральной площади  был открыт Павильон персидских ученых, где установлена  статуя Абу Райхана Бируни</a:t>
            </a:r>
            <a:r>
              <a:rPr lang="ru-RU" sz="1600" baseline="30000" dirty="0" smtClean="0">
                <a:hlinkClick r:id="rId3"/>
              </a:rPr>
              <a:t>]</a:t>
            </a:r>
            <a:endParaRPr lang="ru-RU" sz="1600" dirty="0" smtClean="0"/>
          </a:p>
          <a:p>
            <a:r>
              <a:rPr lang="ru-RU" sz="1600" dirty="0" smtClean="0"/>
              <a:t>Родной город аль-Бируни назван в его честь Беруни в 1957 году.</a:t>
            </a:r>
          </a:p>
          <a:p>
            <a:r>
              <a:rPr lang="ru-RU" sz="1600" dirty="0" smtClean="0"/>
              <a:t> Институт востоковедения в городе Ташкент носит имя Абу Райхана Бируни .</a:t>
            </a:r>
          </a:p>
          <a:p>
            <a:r>
              <a:rPr lang="ru-RU" sz="1600" dirty="0" smtClean="0"/>
              <a:t>Памятники великому ученому установлены в городах Хорезм и  Ташкент.</a:t>
            </a:r>
          </a:p>
          <a:p>
            <a:r>
              <a:rPr lang="ru-RU" sz="1600" dirty="0" smtClean="0"/>
              <a:t>В честь ученого назван Лунный кратер Аль-Бируни.</a:t>
            </a:r>
          </a:p>
          <a:p>
            <a:r>
              <a:rPr lang="ru-RU" sz="1600" dirty="0" smtClean="0"/>
              <a:t>В его честь назван астероид 9936 Аль-Бируни.</a:t>
            </a:r>
          </a:p>
          <a:p>
            <a:r>
              <a:rPr lang="ru-RU" sz="1600" dirty="0" smtClean="0"/>
              <a:t>Известный ученый С.П Толстой посвятил свою монографию «По следам древнехорезмийской цивилизации»   Абу Райхану аль-Бируни.</a:t>
            </a:r>
          </a:p>
          <a:p>
            <a:endParaRPr lang="ru-RU" sz="1600" dirty="0"/>
          </a:p>
        </p:txBody>
      </p:sp>
      <p:pic>
        <p:nvPicPr>
          <p:cNvPr id="4100" name="Picture 4" descr="https://upload.wikimedia.org/wikipedia/commons/thumb/f/fb/Persian_Scholar_pavilion_in_Viena_UN_%28Biruni%29.jpg/220px-Persian_Scholar_pavilion_in_Viena_UN_%28Biruni%2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000100" y="1357298"/>
            <a:ext cx="2643206" cy="4429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Pictures\327520_9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14290"/>
            <a:ext cx="8572500" cy="6286544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Основные  труды   Бируни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28662" y="1524000"/>
            <a:ext cx="7358114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u="sng" dirty="0" smtClean="0"/>
              <a:t>«Памятники, оставшиеся от минувших поколений»: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 </a:t>
            </a:r>
            <a:r>
              <a:rPr lang="ru-RU" sz="1800" dirty="0" smtClean="0"/>
              <a:t>содержит описание календарных систем разных   народов (греков, римлян, евреев, персов и др.) </a:t>
            </a:r>
          </a:p>
          <a:p>
            <a:pPr>
              <a:buFont typeface="Wingdings" pitchFamily="2" charset="2"/>
              <a:buChar char="ü"/>
            </a:pPr>
            <a:r>
              <a:rPr lang="ru-RU" sz="1800" dirty="0" smtClean="0"/>
              <a:t> рассказывается об астрономических видах месяцев (лунных, солнечных, високосных)</a:t>
            </a:r>
          </a:p>
          <a:p>
            <a:pPr>
              <a:buFont typeface="Wingdings" pitchFamily="2" charset="2"/>
              <a:buChar char="ü"/>
            </a:pPr>
            <a:r>
              <a:rPr lang="ru-RU" sz="1800" dirty="0" smtClean="0"/>
              <a:t>рассматривается  происхождение названий месяцев</a:t>
            </a:r>
          </a:p>
          <a:p>
            <a:pPr>
              <a:buFont typeface="Wingdings" pitchFamily="2" charset="2"/>
              <a:buChar char="ü"/>
            </a:pPr>
            <a:r>
              <a:rPr lang="ru-RU" sz="1800" dirty="0" smtClean="0"/>
              <a:t> историю развития науки, культуры, обычаев. </a:t>
            </a:r>
          </a:p>
          <a:p>
            <a:pPr>
              <a:buNone/>
            </a:pPr>
            <a:r>
              <a:rPr lang="ru-RU" sz="1800" dirty="0" smtClean="0"/>
              <a:t> </a:t>
            </a:r>
          </a:p>
          <a:p>
            <a:pPr>
              <a:buNone/>
            </a:pPr>
            <a:r>
              <a:rPr lang="ru-RU" sz="2400" b="1" dirty="0" smtClean="0"/>
              <a:t>Данный труд о  древнем  Востоке </a:t>
            </a:r>
          </a:p>
          <a:p>
            <a:pPr>
              <a:buNone/>
            </a:pPr>
            <a:r>
              <a:rPr lang="ru-RU" sz="2400" b="1" dirty="0" smtClean="0"/>
              <a:t>                   не потерял своего значения в  наше время</a:t>
            </a: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User\Pictures\327520_9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571500"/>
            <a:ext cx="8572500" cy="5715000"/>
          </a:xfrm>
          <a:prstGeom prst="rect">
            <a:avLst/>
          </a:prstGeom>
          <a:noFill/>
        </p:spPr>
      </p:pic>
      <p:pic>
        <p:nvPicPr>
          <p:cNvPr id="7170" name="Picture 2" descr="C:\Users\User\Pictures\327520_9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52"/>
            <a:ext cx="8572500" cy="635798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Основные  труды   Бируни</a:t>
            </a:r>
            <a:endParaRPr lang="ru-RU" sz="2400" b="1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000100" y="1600201"/>
            <a:ext cx="7143800" cy="4186254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400" b="1" u="sng" dirty="0" smtClean="0"/>
          </a:p>
          <a:p>
            <a:pPr algn="ctr">
              <a:buNone/>
            </a:pPr>
            <a:r>
              <a:rPr lang="ru-RU" sz="2400" b="1" u="sng" dirty="0" smtClean="0"/>
              <a:t>«Определение границ мест для уточнений расстояний  между пунктами»:</a:t>
            </a:r>
          </a:p>
          <a:p>
            <a:pPr>
              <a:buNone/>
            </a:pPr>
            <a:endParaRPr lang="ru-RU" sz="2400" dirty="0" smtClean="0"/>
          </a:p>
          <a:p>
            <a:pPr algn="ctr">
              <a:buNone/>
            </a:pPr>
            <a:r>
              <a:rPr lang="ru-RU" sz="1800" dirty="0" smtClean="0"/>
              <a:t>разработан   метод   определения  географической  долготы  пункта  путем  одновременного</a:t>
            </a:r>
          </a:p>
          <a:p>
            <a:pPr algn="ctr">
              <a:buNone/>
            </a:pPr>
            <a:r>
              <a:rPr lang="ru-RU" sz="1800" dirty="0" smtClean="0"/>
              <a:t>наблюдения лунного  затмения из  двух точек  при  известной    долготе  одной  из  них               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endParaRPr lang="ru-RU" sz="18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Pictures\327520_9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85728"/>
            <a:ext cx="8572500" cy="635798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Основные  труды   Бируни</a:t>
            </a:r>
            <a:endParaRPr lang="ru-RU" sz="2400" b="1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28662" y="1600201"/>
            <a:ext cx="7143800" cy="432913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u="sng" dirty="0" smtClean="0"/>
              <a:t>« Книга вразумления в начатках искусства звездочетства»</a:t>
            </a:r>
          </a:p>
          <a:p>
            <a:pPr algn="ctr">
              <a:buNone/>
            </a:pPr>
            <a:endParaRPr lang="ru-RU" sz="2400" b="1" u="sng" dirty="0" smtClean="0"/>
          </a:p>
          <a:p>
            <a:pPr algn="ctr">
              <a:buNone/>
            </a:pPr>
            <a:r>
              <a:rPr lang="ru-RU" sz="2400" dirty="0" smtClean="0"/>
              <a:t>     </a:t>
            </a:r>
            <a:r>
              <a:rPr lang="ru-RU" sz="1800" dirty="0" smtClean="0"/>
              <a:t>Содержит  511 вопросов и ответов.</a:t>
            </a:r>
          </a:p>
          <a:p>
            <a:pPr algn="ctr">
              <a:buNone/>
            </a:pPr>
            <a:r>
              <a:rPr lang="ru-RU" sz="1800" dirty="0" smtClean="0"/>
              <a:t>    Из них 119 относится к математике:</a:t>
            </a:r>
          </a:p>
          <a:p>
            <a:pPr algn="ctr">
              <a:buNone/>
            </a:pPr>
            <a:r>
              <a:rPr lang="ru-RU" sz="1800" dirty="0" smtClean="0"/>
              <a:t>        планиметрии,   теории отношений,                                                 </a:t>
            </a:r>
          </a:p>
          <a:p>
            <a:pPr algn="ctr">
              <a:buNone/>
            </a:pPr>
            <a:r>
              <a:rPr lang="ru-RU" sz="1800" dirty="0" smtClean="0"/>
              <a:t>      стереометрии,   теории чисел, </a:t>
            </a:r>
          </a:p>
          <a:p>
            <a:pPr algn="ctr">
              <a:buNone/>
            </a:pPr>
            <a:r>
              <a:rPr lang="ru-RU" sz="1800" dirty="0"/>
              <a:t> </a:t>
            </a:r>
            <a:r>
              <a:rPr lang="ru-RU" sz="1800" dirty="0" smtClean="0"/>
              <a:t>    арифметике,     алгебре, </a:t>
            </a:r>
          </a:p>
          <a:p>
            <a:pPr algn="ctr">
              <a:buNone/>
            </a:pPr>
            <a:r>
              <a:rPr lang="ru-RU" sz="1800" dirty="0"/>
              <a:t> </a:t>
            </a:r>
            <a:r>
              <a:rPr lang="ru-RU" sz="1800" dirty="0" smtClean="0"/>
              <a:t>   буквенной нумерации</a:t>
            </a:r>
            <a:endParaRPr lang="ru-RU" sz="1800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4294967295"/>
          </p:nvPr>
        </p:nvSpPr>
        <p:spPr>
          <a:xfrm>
            <a:off x="7072330" y="4929198"/>
            <a:ext cx="2071670" cy="119696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/>
              <a:t>                                                      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Pictures\327520_9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14290"/>
            <a:ext cx="8572500" cy="635798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Основные  труды   Бируни</a:t>
            </a:r>
            <a:endParaRPr lang="ru-RU" sz="24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857224" y="1500174"/>
            <a:ext cx="7286676" cy="421484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u="sng" dirty="0" smtClean="0"/>
              <a:t>«Канон  Мас</a:t>
            </a:r>
            <a:r>
              <a:rPr lang="en-US" sz="2400" b="1" u="sng" dirty="0" smtClean="0"/>
              <a:t>”</a:t>
            </a:r>
            <a:r>
              <a:rPr lang="ru-RU" sz="2400" b="1" u="sng" dirty="0" smtClean="0"/>
              <a:t>уда  по  астрономии  к  звездам»</a:t>
            </a:r>
          </a:p>
          <a:p>
            <a:pPr>
              <a:buNone/>
            </a:pPr>
            <a:r>
              <a:rPr lang="ru-RU" sz="2400" dirty="0" smtClean="0"/>
              <a:t>  </a:t>
            </a:r>
          </a:p>
          <a:p>
            <a:pPr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</a:t>
            </a:r>
            <a:r>
              <a:rPr lang="ru-RU" sz="1800" dirty="0" smtClean="0"/>
              <a:t>в труде рассматриваются вопросы астрономии и </a:t>
            </a:r>
          </a:p>
          <a:p>
            <a:pPr>
              <a:buNone/>
            </a:pPr>
            <a:r>
              <a:rPr lang="ru-RU" sz="1800" dirty="0" smtClean="0"/>
              <a:t>                 математической географии</a:t>
            </a:r>
            <a:r>
              <a:rPr lang="ru-RU" sz="2400" dirty="0" smtClean="0"/>
              <a:t>.</a:t>
            </a:r>
          </a:p>
          <a:p>
            <a:pPr>
              <a:buNone/>
            </a:pPr>
            <a:endParaRPr lang="ru-RU" sz="2400" dirty="0" smtClean="0"/>
          </a:p>
          <a:p>
            <a:pPr>
              <a:lnSpc>
                <a:spcPct val="150000"/>
              </a:lnSpc>
              <a:buNone/>
            </a:pPr>
            <a:r>
              <a:rPr lang="ru-RU" sz="2400" dirty="0" smtClean="0"/>
              <a:t>   </a:t>
            </a:r>
            <a:r>
              <a:rPr lang="ru-RU" sz="2400" b="1" dirty="0" smtClean="0"/>
              <a:t>  </a:t>
            </a:r>
            <a:r>
              <a:rPr lang="ru-RU" sz="2000" b="1" dirty="0" smtClean="0"/>
              <a:t>Все мои книги-  дети мои,  а   большинство       людей   очаровано  своими  детьми и стихами…</a:t>
            </a:r>
          </a:p>
          <a:p>
            <a:pPr>
              <a:lnSpc>
                <a:spcPct val="150000"/>
              </a:lnSpc>
              <a:buNone/>
            </a:pPr>
            <a:r>
              <a:rPr lang="ru-RU" sz="2000" b="1" dirty="0" smtClean="0"/>
              <a:t>                                                                   Абу  Райхан  Бируни</a:t>
            </a:r>
            <a:endParaRPr lang="ru-RU" sz="20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2176</TotalTime>
  <Words>947</Words>
  <Application>Microsoft Office PowerPoint</Application>
  <PresentationFormat>Экран (4:3)</PresentationFormat>
  <Paragraphs>177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 </vt:lpstr>
      <vt:lpstr>Содержание:   1. За страницами  учебника истории …            - Абу   Райхан  Бируни           - Основные труды Бируни  2.Ситуации в жизни такие : либо сложные, либо простые!  3.Поэзия, математика- сколь родственны они…            - Пословицы о времени            - Пословицы о счете            - Геометрические пословицы  4. Математика в природе.            - Математические растения Архангельской области            - Математические растения  5.Математическая живопись             -Цирк, цирк, цирк!!!             - Само – само – самовар  на столе красуется!</vt:lpstr>
      <vt:lpstr>За  страницами   учебника  истории…</vt:lpstr>
      <vt:lpstr>Абу  Райхан  Бируни                                   (04.09.973-09.12.1048)</vt:lpstr>
      <vt:lpstr>Память об  Абу  Райхан  Бируни</vt:lpstr>
      <vt:lpstr>Основные  труды   Бируни</vt:lpstr>
      <vt:lpstr>Основные  труды   Бируни</vt:lpstr>
      <vt:lpstr>Основные  труды   Бируни</vt:lpstr>
      <vt:lpstr>Основные  труды   Бируни</vt:lpstr>
      <vt:lpstr>Ситуации в жизни  такие:        либо сложные, либо простые!</vt:lpstr>
      <vt:lpstr>Ситуации в жизни  такие:  либо сложные, либо простые!</vt:lpstr>
      <vt:lpstr>Ситуации в жизни  такие:  либо сложные, либо простые!</vt:lpstr>
      <vt:lpstr>Ситуации в жизни  такие:  либо сложные, либо простые!</vt:lpstr>
      <vt:lpstr>Ситуации в жизни  такие:  либо сложные, либо простые!</vt:lpstr>
      <vt:lpstr>Поэзия,  математика –сколь родственны  они…</vt:lpstr>
      <vt:lpstr>Поэзия,  математика – сколь       родственны  они…</vt:lpstr>
      <vt:lpstr>Поэзия,  математика –сколь родственны  они…</vt:lpstr>
      <vt:lpstr>Поэзия,  математика – сколь  родственны  они…</vt:lpstr>
      <vt:lpstr>Математика   в  природе </vt:lpstr>
      <vt:lpstr> Математика в  природе</vt:lpstr>
      <vt:lpstr>      </vt:lpstr>
      <vt:lpstr>       Математические   растения Архангельской  области </vt:lpstr>
      <vt:lpstr>Математические   растения </vt:lpstr>
      <vt:lpstr>Математическая   живопись </vt:lpstr>
      <vt:lpstr>Цирк, цирк, цирк!!!</vt:lpstr>
      <vt:lpstr>Само- само- самовар  на столе красуется !!! </vt:lpstr>
      <vt:lpstr>                   Интернет-ресурсы:   Портрет Абу Беруни   Памятник Бируни   Корзина с яблоками   Дети   Портрет Пушкина    Рисунок цветов    Чистотел    Любисток   Золототысячник   Пятилистник   Экзохорда   Центрантус   Чернокорень   Частуха   Рисунок цифрами   Геометрические тела   Часы с крыльями                     </vt:lpstr>
      <vt:lpstr>           В подготовке  презентации принимали участие:  Иллюстраторы: Макаренко  Алена Кудрявцев  Иван  Сценарист: Макаренко  Алена  Редактор:  Трунов  Ярослав  Руководитель: Зайцева Т.А.           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142</cp:revision>
  <dcterms:created xsi:type="dcterms:W3CDTF">2017-10-07T15:49:15Z</dcterms:created>
  <dcterms:modified xsi:type="dcterms:W3CDTF">2017-10-30T15:32:30Z</dcterms:modified>
</cp:coreProperties>
</file>